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91" r:id="rId4"/>
    <p:sldId id="268" r:id="rId5"/>
    <p:sldId id="269" r:id="rId6"/>
    <p:sldId id="293" r:id="rId7"/>
    <p:sldId id="288" r:id="rId8"/>
    <p:sldId id="289" r:id="rId9"/>
    <p:sldId id="290" r:id="rId10"/>
    <p:sldId id="270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72" r:id="rId19"/>
    <p:sldId id="273" r:id="rId20"/>
    <p:sldId id="274" r:id="rId21"/>
    <p:sldId id="292" r:id="rId22"/>
    <p:sldId id="275" r:id="rId23"/>
  </p:sldIdLst>
  <p:sldSz cx="24384000" cy="13716000"/>
  <p:notesSz cx="6858000" cy="9144000"/>
  <p:embeddedFontLst>
    <p:embeddedFont>
      <p:font typeface="Pretendard ExtraBold" panose="020B0600000101010101" charset="-127"/>
      <p:bold r:id="rId24"/>
    </p:embeddedFont>
    <p:embeddedFont>
      <p:font typeface="Pretendard Light" panose="020B0600000101010101" charset="-127"/>
      <p:regular r:id="rId25"/>
    </p:embeddedFont>
    <p:embeddedFont>
      <p:font typeface="Pretendard Medium" panose="020B0600000101010101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retendard Regular" panose="020B0600000101010101" charset="-127"/>
      <p:regular r:id="rId31"/>
    </p:embeddedFont>
    <p:embeddedFont>
      <p:font typeface="Pretendard SemiBold" panose="020B0600000101010101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22" autoAdjust="0"/>
  </p:normalViewPr>
  <p:slideViewPr>
    <p:cSldViewPr>
      <p:cViewPr varScale="1">
        <p:scale>
          <a:sx n="41" d="100"/>
          <a:sy n="41" d="100"/>
        </p:scale>
        <p:origin x="7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6687800" y="9197975"/>
            <a:ext cx="9461500" cy="2146300"/>
          </a:xfrm>
          <a:prstGeom prst="rect">
            <a:avLst/>
          </a:prstGeom>
        </p:spPr>
        <p:txBody>
          <a:bodyPr lIns="0" tIns="27108" rIns="0" bIns="27108" rtlCol="0" anchor="ctr"/>
          <a:lstStyle/>
          <a:p>
            <a:pPr lvl="0">
              <a:lnSpc>
                <a:spcPct val="99600"/>
              </a:lnSpc>
            </a:pPr>
            <a:r>
              <a:rPr lang="ko-KR" altLang="en-US" sz="4400" b="0" i="0" u="none" strike="noStrike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발표일</a:t>
            </a:r>
            <a:r>
              <a:rPr lang="en-US" altLang="ko-KR" sz="4400" b="0" i="0" u="none" strike="noStrike" spc="21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: </a:t>
            </a:r>
            <a:r>
              <a:rPr lang="en-US" altLang="ko-KR" sz="4400" b="0" i="0" u="none" strike="noStrike" spc="21" smtClean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25.11.12</a:t>
            </a:r>
            <a:endParaRPr lang="en-US" altLang="ko-KR" sz="4400" b="0" i="0" u="none" strike="noStrike" spc="21" dirty="0">
              <a:solidFill>
                <a:srgbClr val="3C3C3C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4400" b="0" i="0" u="none" strike="noStrike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과목</a:t>
            </a:r>
            <a:r>
              <a:rPr lang="en-US" altLang="ko-KR" sz="4400" b="0" i="0" u="none" strike="noStrike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: </a:t>
            </a:r>
            <a:r>
              <a:rPr lang="ko-KR" altLang="en-US" sz="4400" b="0" i="0" u="none" strike="noStrike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네트워크 프로그래밍</a:t>
            </a:r>
            <a:endParaRPr lang="en-US" altLang="ko-KR" sz="4400" b="0" i="0" u="none" strike="noStrike" spc="21" dirty="0">
              <a:solidFill>
                <a:srgbClr val="3C3C3C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[06</a:t>
            </a: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팀</a:t>
            </a: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]  </a:t>
            </a:r>
          </a:p>
          <a:p>
            <a:pPr lvl="0">
              <a:lnSpc>
                <a:spcPct val="99600"/>
              </a:lnSpc>
            </a:pP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팀장 </a:t>
            </a: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202311388 </a:t>
            </a:r>
            <a:r>
              <a:rPr lang="ko-KR" altLang="en-US" sz="4400" spc="21" dirty="0" err="1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김민상</a:t>
            </a:r>
            <a:endParaRPr lang="ko-KR" altLang="en-US" sz="4400" spc="21" dirty="0">
              <a:solidFill>
                <a:srgbClr val="3C3C3C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팀원 </a:t>
            </a: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202311383 </a:t>
            </a: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김경연</a:t>
            </a:r>
          </a:p>
          <a:p>
            <a:pPr lvl="0">
              <a:lnSpc>
                <a:spcPct val="99600"/>
              </a:lnSpc>
            </a:pP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팀원 </a:t>
            </a: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202210558 </a:t>
            </a:r>
            <a:r>
              <a:rPr lang="ko-KR" altLang="en-US" sz="4400" spc="21" dirty="0" err="1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박로사</a:t>
            </a:r>
            <a:endParaRPr lang="ko-KR" altLang="en-US" sz="4400" spc="21" dirty="0">
              <a:solidFill>
                <a:srgbClr val="3C3C3C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팀원 </a:t>
            </a:r>
            <a:r>
              <a:rPr lang="en-US" altLang="ko-KR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202111081 </a:t>
            </a:r>
            <a:r>
              <a:rPr lang="ko-KR" altLang="en-US" sz="4400" spc="21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이영준</a:t>
            </a:r>
            <a:endParaRPr lang="en-US" altLang="ko-KR" sz="4400" b="0" i="0" u="none" strike="noStrike" spc="21" dirty="0">
              <a:solidFill>
                <a:srgbClr val="3C3C3C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endParaRPr lang="en-US" sz="2134" b="0" i="0" u="none" strike="noStrike" spc="21" dirty="0">
              <a:solidFill>
                <a:srgbClr val="3C3C3C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-50800" y="3168650"/>
            <a:ext cx="24396700" cy="4343400"/>
          </a:xfrm>
          <a:prstGeom prst="rect">
            <a:avLst/>
          </a:prstGeom>
        </p:spPr>
        <p:txBody>
          <a:bodyPr lIns="0" tIns="163688" rIns="0" bIns="163688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12800" spc="-387" dirty="0">
                <a:solidFill>
                  <a:srgbClr val="538DD2"/>
                </a:solidFill>
                <a:ea typeface="Pretendard ExtraBold"/>
              </a:rPr>
              <a:t>서원대학교</a:t>
            </a:r>
            <a:endParaRPr lang="ko-KR" altLang="ko-KR" sz="12800" spc="-387" dirty="0">
              <a:solidFill>
                <a:srgbClr val="538DD2"/>
              </a:solidFill>
              <a:ea typeface="Pretendard Extra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2800" spc="-387" dirty="0">
                <a:solidFill>
                  <a:srgbClr val="3A3A3A"/>
                </a:solidFill>
                <a:ea typeface="Pretendard Regular"/>
              </a:rPr>
              <a:t>컴퓨터공학과 학생전용 </a:t>
            </a:r>
            <a:r>
              <a:rPr lang="en-US" altLang="ko-KR" sz="12800" b="1" i="1" spc="-387" dirty="0">
                <a:solidFill>
                  <a:srgbClr val="FF0000"/>
                </a:solidFill>
                <a:ea typeface="Pretendard Regular"/>
              </a:rPr>
              <a:t>LMS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12800" spc="-387" dirty="0">
                <a:solidFill>
                  <a:srgbClr val="3A3A3A"/>
                </a:solidFill>
                <a:ea typeface="Pretendard Regular"/>
              </a:rPr>
              <a:t>(Ti - campus)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871B3-89A4-DCF5-12CE-E734F3ACC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A59456E-E0FD-6104-767A-50A66BC7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31B0D5C-699A-CE14-744A-2D99054C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568077-D839-57D4-6FD6-FFA4BFB941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971D60-352D-7E13-45CE-A66F43FEC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014075"/>
            <a:ext cx="21717000" cy="117704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7AA7FC3-43D2-0BD2-340D-182D69165E71}"/>
              </a:ext>
            </a:extLst>
          </p:cNvPr>
          <p:cNvSpPr txBox="1"/>
          <p:nvPr/>
        </p:nvSpPr>
        <p:spPr>
          <a:xfrm>
            <a:off x="1981200" y="1295400"/>
            <a:ext cx="82169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sz="10103" b="1" i="0" u="none" strike="noStrike" spc="-404" dirty="0">
                <a:solidFill>
                  <a:srgbClr val="3A3A3A"/>
                </a:solidFill>
                <a:latin typeface="Pretendard SemiBold"/>
              </a:rPr>
              <a:t>DB</a:t>
            </a:r>
            <a:r>
              <a:rPr lang="ko-KR" altLang="en-US" sz="10103" b="1" i="0" u="none" strike="noStrike" spc="-404" dirty="0">
                <a:solidFill>
                  <a:srgbClr val="3A3A3A"/>
                </a:solidFill>
                <a:latin typeface="Pretendard SemiBold"/>
              </a:rPr>
              <a:t> 설계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76400" y="3962400"/>
            <a:ext cx="4191000" cy="18288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54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99903-B934-BE4F-DBFE-73132F87B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7901BF-0ABA-D3E3-5F9A-D5838C66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BA2C7BB-B8E0-E182-D93F-DF2177C90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3" y="427813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4AF75BA-1A79-3D82-BF8B-19FF4D8A8A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08C33EDD-9B87-C8AC-7A68-6CAC427336D6}"/>
              </a:ext>
            </a:extLst>
          </p:cNvPr>
          <p:cNvSpPr txBox="1"/>
          <p:nvPr/>
        </p:nvSpPr>
        <p:spPr>
          <a:xfrm>
            <a:off x="1981200" y="1295400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sz="10103" b="1" spc="-404" dirty="0">
                <a:solidFill>
                  <a:srgbClr val="3A3A3A"/>
                </a:solidFill>
                <a:latin typeface="Pretendard SemiBold"/>
              </a:rPr>
              <a:t>UI</a:t>
            </a:r>
            <a:r>
              <a:rPr lang="ko-KR" altLang="en-US" sz="10103" b="1" spc="-404" dirty="0">
                <a:solidFill>
                  <a:srgbClr val="3A3A3A"/>
                </a:solidFill>
                <a:latin typeface="Pretendard SemiBold"/>
              </a:rPr>
              <a:t> 설계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9FEAE-6548-76A5-7B3A-E9CA805AA521}"/>
              </a:ext>
            </a:extLst>
          </p:cNvPr>
          <p:cNvSpPr txBox="1"/>
          <p:nvPr/>
        </p:nvSpPr>
        <p:spPr>
          <a:xfrm>
            <a:off x="6019800" y="1655762"/>
            <a:ext cx="6553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>
              <a:lnSpc>
                <a:spcPct val="99600"/>
              </a:lnSpc>
            </a:pPr>
            <a:r>
              <a:rPr lang="en-US" altLang="ko-KR" sz="4800" b="1" spc="-404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>
                <a:solidFill>
                  <a:srgbClr val="3A3A3A"/>
                </a:solidFill>
                <a:latin typeface="Pretendard SemiBold"/>
              </a:rPr>
              <a:t>학생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r>
              <a:rPr lang="en" altLang="ko-KR" sz="4800" b="1" spc="-404" smtClean="0">
                <a:solidFill>
                  <a:srgbClr val="3A3A3A"/>
                </a:solidFill>
                <a:latin typeface="Pretendard SemiBold"/>
              </a:rPr>
              <a:t> </a:t>
            </a:r>
            <a:r>
              <a:rPr lang="ko-KR" altLang="en-US" sz="4800" b="1" i="0" u="none" strike="noStrike" spc="-404" smtClean="0">
                <a:solidFill>
                  <a:srgbClr val="3A3A3A"/>
                </a:solidFill>
                <a:latin typeface="Pretendard SemiBold"/>
              </a:rPr>
              <a:t>강의실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  – 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강의실 홈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" y="3054879"/>
            <a:ext cx="21107400" cy="996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8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ABB12-CEB3-5A63-EE76-B8D1B0BB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436322-60F2-C65A-2AD7-9C8B17A3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458DA8B-A0F4-0ED5-9275-BDA078583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927F9F-4F46-088C-0D94-0BF9F24B15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08690062-CDDE-60FB-A177-C1231B555C81}"/>
              </a:ext>
            </a:extLst>
          </p:cNvPr>
          <p:cNvSpPr txBox="1"/>
          <p:nvPr/>
        </p:nvSpPr>
        <p:spPr>
          <a:xfrm>
            <a:off x="1981200" y="1295400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sz="10103" b="1" spc="-404" dirty="0">
                <a:solidFill>
                  <a:srgbClr val="3A3A3A"/>
                </a:solidFill>
                <a:latin typeface="Pretendard SemiBold"/>
              </a:rPr>
              <a:t>UI</a:t>
            </a:r>
            <a:r>
              <a:rPr lang="ko-KR" altLang="en-US" sz="10103" b="1" spc="-404" dirty="0">
                <a:solidFill>
                  <a:srgbClr val="3A3A3A"/>
                </a:solidFill>
                <a:latin typeface="Pretendard SemiBold"/>
              </a:rPr>
              <a:t> 설계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658FF-0417-B811-D01C-AD2C136803EE}"/>
              </a:ext>
            </a:extLst>
          </p:cNvPr>
          <p:cNvSpPr txBox="1"/>
          <p:nvPr/>
        </p:nvSpPr>
        <p:spPr>
          <a:xfrm>
            <a:off x="6019800" y="1655762"/>
            <a:ext cx="60960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학생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강의실 </a:t>
            </a:r>
            <a:r>
              <a:rPr lang="en-US" altLang="ko-KR" sz="4800" b="1" spc="-404" dirty="0">
                <a:solidFill>
                  <a:srgbClr val="3A3A3A"/>
                </a:solidFill>
                <a:latin typeface="Pretendard SemiBold"/>
              </a:rPr>
              <a:t>- </a:t>
            </a:r>
            <a:r>
              <a:rPr lang="ko-KR" altLang="en-US" sz="4800" b="1" spc="-404" dirty="0">
                <a:solidFill>
                  <a:srgbClr val="3A3A3A"/>
                </a:solidFill>
                <a:latin typeface="Pretendard SemiBold"/>
              </a:rPr>
              <a:t>과제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" y="3048757"/>
            <a:ext cx="21107400" cy="99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47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FC5A9-56FD-0C3D-D686-EB9545A02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4C7FDF1-40FB-2450-C2D2-4340B7B0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336FBF-9F82-0ADD-B254-1E058C250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34C6F0-CC09-0533-456C-939FD9C45C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A26241B1-AFCF-D2CD-EDEE-C11ECAE9C002}"/>
              </a:ext>
            </a:extLst>
          </p:cNvPr>
          <p:cNvSpPr txBox="1"/>
          <p:nvPr/>
        </p:nvSpPr>
        <p:spPr>
          <a:xfrm>
            <a:off x="1981200" y="1295400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sz="10103" b="1" spc="-404" dirty="0">
                <a:solidFill>
                  <a:srgbClr val="3A3A3A"/>
                </a:solidFill>
                <a:latin typeface="Pretendard SemiBold"/>
              </a:rPr>
              <a:t>UI</a:t>
            </a:r>
            <a:r>
              <a:rPr lang="ko-KR" altLang="en-US" sz="10103" b="1" spc="-404" dirty="0">
                <a:solidFill>
                  <a:srgbClr val="3A3A3A"/>
                </a:solidFill>
                <a:latin typeface="Pretendard SemiBold"/>
              </a:rPr>
              <a:t> 설계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DA3BC-063F-70EE-FE16-011FD00FA692}"/>
              </a:ext>
            </a:extLst>
          </p:cNvPr>
          <p:cNvSpPr txBox="1"/>
          <p:nvPr/>
        </p:nvSpPr>
        <p:spPr>
          <a:xfrm>
            <a:off x="6019800" y="1655762"/>
            <a:ext cx="56388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학생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강의실 </a:t>
            </a:r>
            <a:r>
              <a:rPr lang="en-US" altLang="ko-KR" sz="4800" b="1" spc="-404" dirty="0">
                <a:solidFill>
                  <a:srgbClr val="3A3A3A"/>
                </a:solidFill>
                <a:latin typeface="Pretendard SemiBold"/>
              </a:rPr>
              <a:t>- </a:t>
            </a:r>
            <a:r>
              <a:rPr lang="ko-KR" altLang="en-US" sz="4800" b="1" spc="-404" dirty="0">
                <a:solidFill>
                  <a:srgbClr val="3A3A3A"/>
                </a:solidFill>
                <a:latin typeface="Pretendard SemiBold"/>
              </a:rPr>
              <a:t>공지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259282"/>
            <a:ext cx="18281780" cy="98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9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5D6B1-D422-81DF-CED3-DEDAE431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B1C1F5-6B03-92E6-55F7-C08D1A36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C37A5F6-03E8-C0C0-5BEC-451C2C38E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4E884B-9C47-A591-620E-46D985BB49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E15BB39F-A8A6-F7EA-833C-7D11F20E961E}"/>
              </a:ext>
            </a:extLst>
          </p:cNvPr>
          <p:cNvSpPr txBox="1"/>
          <p:nvPr/>
        </p:nvSpPr>
        <p:spPr>
          <a:xfrm>
            <a:off x="1981200" y="1295400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sz="10103" b="1" spc="-404" dirty="0">
                <a:solidFill>
                  <a:srgbClr val="3A3A3A"/>
                </a:solidFill>
                <a:latin typeface="Pretendard SemiBold"/>
              </a:rPr>
              <a:t>UI</a:t>
            </a:r>
            <a:r>
              <a:rPr lang="ko-KR" altLang="en-US" sz="10103" b="1" spc="-404" dirty="0">
                <a:solidFill>
                  <a:srgbClr val="3A3A3A"/>
                </a:solidFill>
                <a:latin typeface="Pretendard SemiBold"/>
              </a:rPr>
              <a:t> 설계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2C83D-B581-90A1-6640-8731F3D8AB33}"/>
              </a:ext>
            </a:extLst>
          </p:cNvPr>
          <p:cNvSpPr txBox="1"/>
          <p:nvPr/>
        </p:nvSpPr>
        <p:spPr>
          <a:xfrm>
            <a:off x="6019800" y="1655762"/>
            <a:ext cx="56388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학생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강의실 </a:t>
            </a:r>
            <a:r>
              <a:rPr lang="en-US" altLang="ko-KR" sz="4800" b="1" spc="-404" dirty="0">
                <a:solidFill>
                  <a:srgbClr val="3A3A3A"/>
                </a:solidFill>
                <a:latin typeface="Pretendard SemiBold"/>
              </a:rPr>
              <a:t>- </a:t>
            </a:r>
            <a:r>
              <a:rPr lang="ko-KR" altLang="en-US" sz="4800" b="1" spc="-404" dirty="0">
                <a:solidFill>
                  <a:srgbClr val="3A3A3A"/>
                </a:solidFill>
                <a:latin typeface="Pretendard SemiBold"/>
              </a:rPr>
              <a:t>영상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850" y="3007803"/>
            <a:ext cx="18135600" cy="98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27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40DAA-AA48-EBD8-D778-0BAAE62A9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454FD1-2F6A-D0E9-3A96-07E7CCEB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9AC8BC0-0219-1B4E-2012-28A6AF40B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5D8045-0684-8429-C612-5A9B71F86F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33A363E6-3764-10DD-7E36-FF1FBF841059}"/>
              </a:ext>
            </a:extLst>
          </p:cNvPr>
          <p:cNvSpPr txBox="1"/>
          <p:nvPr/>
        </p:nvSpPr>
        <p:spPr>
          <a:xfrm>
            <a:off x="1981200" y="1295400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sz="10103" b="1" spc="-404" dirty="0">
                <a:solidFill>
                  <a:srgbClr val="3A3A3A"/>
                </a:solidFill>
                <a:latin typeface="Pretendard SemiBold"/>
              </a:rPr>
              <a:t>UI</a:t>
            </a:r>
            <a:r>
              <a:rPr lang="ko-KR" altLang="en-US" sz="10103" b="1" spc="-404" dirty="0">
                <a:solidFill>
                  <a:srgbClr val="3A3A3A"/>
                </a:solidFill>
                <a:latin typeface="Pretendard SemiBold"/>
              </a:rPr>
              <a:t> 설계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B10D4-2FA4-BA1D-210B-0A026A348D4A}"/>
              </a:ext>
            </a:extLst>
          </p:cNvPr>
          <p:cNvSpPr txBox="1"/>
          <p:nvPr/>
        </p:nvSpPr>
        <p:spPr>
          <a:xfrm>
            <a:off x="6019800" y="1655762"/>
            <a:ext cx="79248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학생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강의실 </a:t>
            </a:r>
            <a:r>
              <a:rPr lang="en-US" altLang="ko-KR" sz="4800" b="1" spc="-404" dirty="0">
                <a:solidFill>
                  <a:srgbClr val="3A3A3A"/>
                </a:solidFill>
                <a:latin typeface="Pretendard SemiBold"/>
              </a:rPr>
              <a:t>– </a:t>
            </a:r>
            <a:r>
              <a:rPr lang="ko-KR" altLang="en-US" sz="4800" b="1" spc="-404" dirty="0">
                <a:solidFill>
                  <a:srgbClr val="3A3A3A"/>
                </a:solidFill>
                <a:latin typeface="Pretendard SemiBold"/>
              </a:rPr>
              <a:t>영상 재생 화면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130" y="3120874"/>
            <a:ext cx="17565839" cy="94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D96DB-E893-6498-55C4-2D7FC2B07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194C5E-BCCC-7CC3-FB49-423BF6AB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C0D38-9E01-7F04-7635-EAFA4A406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8F72DBC-9851-A9E8-8C12-872729DC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ED5E858-657B-2DB1-942C-A2722BE9003C}"/>
              </a:ext>
            </a:extLst>
          </p:cNvPr>
          <p:cNvSpPr txBox="1"/>
          <p:nvPr/>
        </p:nvSpPr>
        <p:spPr>
          <a:xfrm>
            <a:off x="1981200" y="1295400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sz="10103" b="1" spc="-404" dirty="0">
                <a:solidFill>
                  <a:srgbClr val="3A3A3A"/>
                </a:solidFill>
                <a:latin typeface="Pretendard SemiBold"/>
              </a:rPr>
              <a:t>UI</a:t>
            </a:r>
            <a:r>
              <a:rPr lang="ko-KR" altLang="en-US" sz="10103" b="1" spc="-404" dirty="0">
                <a:solidFill>
                  <a:srgbClr val="3A3A3A"/>
                </a:solidFill>
                <a:latin typeface="Pretendard SemiBold"/>
              </a:rPr>
              <a:t> 설계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375D8-7EB3-C062-21E7-6452168A4078}"/>
              </a:ext>
            </a:extLst>
          </p:cNvPr>
          <p:cNvSpPr txBox="1"/>
          <p:nvPr/>
        </p:nvSpPr>
        <p:spPr>
          <a:xfrm>
            <a:off x="6019800" y="1655762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학생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강의실  </a:t>
            </a:r>
            <a:r>
              <a:rPr lang="en-US" altLang="ko-KR" sz="4800" b="1" spc="-404">
                <a:solidFill>
                  <a:srgbClr val="3A3A3A"/>
                </a:solidFill>
                <a:latin typeface="Pretendard SemiBold"/>
              </a:rPr>
              <a:t>-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채팅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3121867"/>
            <a:ext cx="16916400" cy="92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8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7B53-6CB6-D732-57AC-BDC1A807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69210B-4DF5-07FA-63EC-F79F0AD0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D396CC-5273-9E30-30C3-E31B832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F2844-83F4-B0DA-2C2D-8821F891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6BEC75A-4D29-CA74-CC30-083C5A909D62}"/>
              </a:ext>
            </a:extLst>
          </p:cNvPr>
          <p:cNvSpPr txBox="1"/>
          <p:nvPr/>
        </p:nvSpPr>
        <p:spPr>
          <a:xfrm>
            <a:off x="1981200" y="1295400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sz="10103" b="1" spc="-404" dirty="0">
                <a:solidFill>
                  <a:srgbClr val="3A3A3A"/>
                </a:solidFill>
                <a:latin typeface="Pretendard SemiBold"/>
              </a:rPr>
              <a:t>UI</a:t>
            </a:r>
            <a:r>
              <a:rPr lang="ko-KR" altLang="en-US" sz="10103" b="1" spc="-404" dirty="0">
                <a:solidFill>
                  <a:srgbClr val="3A3A3A"/>
                </a:solidFill>
                <a:latin typeface="Pretendard SemiBold"/>
              </a:rPr>
              <a:t> 설계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62D0B-AF72-27BD-1827-063E3BE70400}"/>
              </a:ext>
            </a:extLst>
          </p:cNvPr>
          <p:cNvSpPr txBox="1"/>
          <p:nvPr/>
        </p:nvSpPr>
        <p:spPr>
          <a:xfrm>
            <a:off x="6019800" y="1655762"/>
            <a:ext cx="6172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교수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강의실 </a:t>
            </a:r>
            <a:r>
              <a:rPr lang="en-US" altLang="ko-KR" sz="4800" b="1" spc="-404">
                <a:solidFill>
                  <a:srgbClr val="3A3A3A"/>
                </a:solidFill>
                <a:latin typeface="Pretendard SemiBold"/>
              </a:rPr>
              <a:t>– </a:t>
            </a:r>
            <a:r>
              <a:rPr lang="ko-KR" altLang="en-US" sz="4800" b="1" spc="-404">
                <a:solidFill>
                  <a:srgbClr val="3A3A3A"/>
                </a:solidFill>
                <a:latin typeface="Pretendard SemiBold"/>
              </a:rPr>
              <a:t>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채팅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350" y="3142840"/>
            <a:ext cx="17297400" cy="94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7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6EB31-F8D3-0F02-A624-A4CCC205C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A2C0E6-6424-A187-4CA7-899ACB44D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803421-817F-8371-3019-04C43AF4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5A8C9CF-2606-A821-0EA5-AE27A0468E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0A6C759-0DEA-C651-947B-EAA3F26CFB7B}"/>
              </a:ext>
            </a:extLst>
          </p:cNvPr>
          <p:cNvSpPr txBox="1"/>
          <p:nvPr/>
        </p:nvSpPr>
        <p:spPr>
          <a:xfrm>
            <a:off x="1981200" y="1295400"/>
            <a:ext cx="82169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dirty="0">
                <a:solidFill>
                  <a:srgbClr val="3A3A3A"/>
                </a:solidFill>
                <a:latin typeface="Pretendard SemiBold"/>
              </a:rPr>
              <a:t>개발환경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9B1296-43CE-CCF5-4F16-79943021B893}"/>
              </a:ext>
            </a:extLst>
          </p:cNvPr>
          <p:cNvGrpSpPr/>
          <p:nvPr/>
        </p:nvGrpSpPr>
        <p:grpSpPr>
          <a:xfrm>
            <a:off x="2979762" y="3676650"/>
            <a:ext cx="19042038" cy="9091681"/>
            <a:chOff x="852315" y="1161543"/>
            <a:chExt cx="10952343" cy="5041458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F9741BA9-0AAA-A3B9-C508-3186125B6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7843" y="1726229"/>
              <a:ext cx="1171006" cy="21804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099D85-AD1C-393B-6FF7-65613498C6DE}"/>
                </a:ext>
              </a:extLst>
            </p:cNvPr>
            <p:cNvSpPr txBox="1"/>
            <p:nvPr/>
          </p:nvSpPr>
          <p:spPr>
            <a:xfrm>
              <a:off x="3910959" y="1195775"/>
              <a:ext cx="1445006" cy="392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개발언어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59DE75-0671-3D64-65E8-701CD590E48B}"/>
                </a:ext>
              </a:extLst>
            </p:cNvPr>
            <p:cNvSpPr txBox="1"/>
            <p:nvPr/>
          </p:nvSpPr>
          <p:spPr>
            <a:xfrm>
              <a:off x="9739254" y="1161543"/>
              <a:ext cx="1294945" cy="392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DBMS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7BC6FB-2A05-0352-1EDE-8F87D0E2A8A2}"/>
                </a:ext>
              </a:extLst>
            </p:cNvPr>
            <p:cNvSpPr txBox="1"/>
            <p:nvPr/>
          </p:nvSpPr>
          <p:spPr>
            <a:xfrm>
              <a:off x="6847917" y="1184626"/>
              <a:ext cx="1294945" cy="392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개발환경</a:t>
              </a:r>
            </a:p>
          </p:txBody>
        </p:sp>
        <p:pic>
          <p:nvPicPr>
            <p:cNvPr id="11" name="Picture 10" descr="MySQL 데이터 베이스 및 테이블 정보 조회">
              <a:extLst>
                <a:ext uri="{FF2B5EF4-FFF2-40B4-BE49-F238E27FC236}">
                  <a16:creationId xmlns:a16="http://schemas.microsoft.com/office/drawing/2014/main" id="{9F65F547-334C-4480-4D61-406323FA0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0614" y="2431700"/>
              <a:ext cx="2564044" cy="25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45FC871-3A4E-8492-BEF3-28D92AEAC036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10" y="1806498"/>
              <a:ext cx="0" cy="424280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AE7138-91F0-9E44-9CF5-C68047EFCD02}"/>
                </a:ext>
              </a:extLst>
            </p:cNvPr>
            <p:cNvSpPr txBox="1"/>
            <p:nvPr/>
          </p:nvSpPr>
          <p:spPr>
            <a:xfrm>
              <a:off x="1062931" y="1195777"/>
              <a:ext cx="1445006" cy="392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운영체제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09DB6D-CFDF-E17B-89FB-14F23DD81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2315" y="2180249"/>
              <a:ext cx="1800207" cy="1606483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1B25612-40C9-CBA7-2122-979BD8B88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721" y="2180249"/>
              <a:ext cx="1294946" cy="1294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7766FF9-4EB3-E24F-6751-9CAA60848343}"/>
                </a:ext>
              </a:extLst>
            </p:cNvPr>
            <p:cNvCxnSpPr>
              <a:cxnSpLocks/>
            </p:cNvCxnSpPr>
            <p:nvPr/>
          </p:nvCxnSpPr>
          <p:spPr>
            <a:xfrm>
              <a:off x="6006792" y="1806498"/>
              <a:ext cx="0" cy="424087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6984A9-13FA-86FF-F552-40A35770B306}"/>
                </a:ext>
              </a:extLst>
            </p:cNvPr>
            <p:cNvCxnSpPr>
              <a:cxnSpLocks/>
            </p:cNvCxnSpPr>
            <p:nvPr/>
          </p:nvCxnSpPr>
          <p:spPr>
            <a:xfrm>
              <a:off x="9004611" y="1806498"/>
              <a:ext cx="0" cy="424087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0" descr="Python 수직 로고 - 소셜 미디어 및 로고 아이콘">
              <a:extLst>
                <a:ext uri="{FF2B5EF4-FFF2-40B4-BE49-F238E27FC236}">
                  <a16:creationId xmlns:a16="http://schemas.microsoft.com/office/drawing/2014/main" id="{985BBF12-1AE2-36C2-AD65-2760FB6C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3078" y="4170256"/>
              <a:ext cx="1740151" cy="1945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6A66AF-D6C8-4C21-2D13-151FA32B6E60}"/>
                </a:ext>
              </a:extLst>
            </p:cNvPr>
            <p:cNvSpPr txBox="1"/>
            <p:nvPr/>
          </p:nvSpPr>
          <p:spPr>
            <a:xfrm>
              <a:off x="6764650" y="3475195"/>
              <a:ext cx="1568654" cy="392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VS CODE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0" name="Picture 16" descr="Github 로고 - 무료 소셜 미디어개 아이콘">
              <a:extLst>
                <a:ext uri="{FF2B5EF4-FFF2-40B4-BE49-F238E27FC236}">
                  <a16:creationId xmlns:a16="http://schemas.microsoft.com/office/drawing/2014/main" id="{B17A1AA2-3336-355D-CF19-BEE7F4972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470" y="4611567"/>
              <a:ext cx="1154197" cy="115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F1BB6B-89E3-ED88-08FA-D8AC2F216750}"/>
                </a:ext>
              </a:extLst>
            </p:cNvPr>
            <p:cNvSpPr txBox="1"/>
            <p:nvPr/>
          </p:nvSpPr>
          <p:spPr>
            <a:xfrm>
              <a:off x="6730764" y="5810469"/>
              <a:ext cx="1443485" cy="392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Git Hub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026" name="Picture 2" descr="Ubuntu란?">
            <a:extLst>
              <a:ext uri="{FF2B5EF4-FFF2-40B4-BE49-F238E27FC236}">
                <a16:creationId xmlns:a16="http://schemas.microsoft.com/office/drawing/2014/main" id="{AFD76466-FDA0-28CE-5F6F-B5C7D86DE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706" y="9102513"/>
            <a:ext cx="2834745" cy="283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E897C3B-129B-F422-4F82-019CBC62FD72}"/>
              </a:ext>
            </a:extLst>
          </p:cNvPr>
          <p:cNvCxnSpPr>
            <a:cxnSpLocks/>
          </p:cNvCxnSpPr>
          <p:nvPr/>
        </p:nvCxnSpPr>
        <p:spPr>
          <a:xfrm flipH="1">
            <a:off x="11941474" y="8839200"/>
            <a:ext cx="521208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BF03558-B86B-EA5F-BA03-44A8637209C1}"/>
              </a:ext>
            </a:extLst>
          </p:cNvPr>
          <p:cNvSpPr txBox="1"/>
          <p:nvPr/>
        </p:nvSpPr>
        <p:spPr>
          <a:xfrm>
            <a:off x="13200191" y="9107696"/>
            <a:ext cx="25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형상관리</a:t>
            </a:r>
          </a:p>
        </p:txBody>
      </p:sp>
    </p:spTree>
    <p:extLst>
      <p:ext uri="{BB962C8B-B14F-4D97-AF65-F5344CB8AC3E}">
        <p14:creationId xmlns:p14="http://schemas.microsoft.com/office/powerpoint/2010/main" val="632814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76C17-B7D0-492C-76EE-185E171AF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124783-BF1C-3B5F-51F7-7452344E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C9A1F-2DC8-1D2B-3221-26A485EB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69B87A-3DFF-210D-91A9-50D99F87C0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DF24A43-85A1-FE58-7B1F-092E7DC0F946}"/>
              </a:ext>
            </a:extLst>
          </p:cNvPr>
          <p:cNvSpPr txBox="1"/>
          <p:nvPr/>
        </p:nvSpPr>
        <p:spPr>
          <a:xfrm>
            <a:off x="1981200" y="1295400"/>
            <a:ext cx="82169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i="0" u="none" strike="noStrike" spc="-404" dirty="0">
                <a:solidFill>
                  <a:srgbClr val="3A3A3A"/>
                </a:solidFill>
                <a:latin typeface="Pretendard SemiBold"/>
              </a:rPr>
              <a:t>개발일정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4F9F56-5F79-7675-C810-42A4C0BBC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79644"/>
              </p:ext>
            </p:extLst>
          </p:nvPr>
        </p:nvGraphicFramePr>
        <p:xfrm>
          <a:off x="2667000" y="3409950"/>
          <a:ext cx="19659600" cy="8705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395939997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7334054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966545118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6672120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67707303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4088273085"/>
                    </a:ext>
                  </a:extLst>
                </a:gridCol>
              </a:tblGrid>
              <a:tr h="1214770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23644"/>
                  </a:ext>
                </a:extLst>
              </a:tr>
              <a:tr h="1214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556040"/>
                  </a:ext>
                </a:extLst>
              </a:tr>
              <a:tr h="1417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3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72374"/>
                  </a:ext>
                </a:extLst>
              </a:tr>
              <a:tr h="1214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3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063742"/>
                  </a:ext>
                </a:extLst>
              </a:tr>
              <a:tr h="1214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기능표</a:t>
                      </a:r>
                      <a:r>
                        <a:rPr lang="ko-KR" altLang="en-US" sz="3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596094"/>
                  </a:ext>
                </a:extLst>
              </a:tr>
              <a:tr h="1214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532819"/>
                  </a:ext>
                </a:extLst>
              </a:tr>
              <a:tr h="1214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48731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144C83C9-FA55-898B-7085-BFD8BC262D91}"/>
              </a:ext>
            </a:extLst>
          </p:cNvPr>
          <p:cNvGrpSpPr/>
          <p:nvPr/>
        </p:nvGrpSpPr>
        <p:grpSpPr>
          <a:xfrm>
            <a:off x="5924550" y="4953000"/>
            <a:ext cx="16402050" cy="6781800"/>
            <a:chOff x="5924550" y="4953000"/>
            <a:chExt cx="16402050" cy="67818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B66CEB2-D769-C656-BA3F-338B3A276DE4}"/>
                </a:ext>
              </a:extLst>
            </p:cNvPr>
            <p:cNvSpPr/>
            <p:nvPr/>
          </p:nvSpPr>
          <p:spPr>
            <a:xfrm>
              <a:off x="5943600" y="4953000"/>
              <a:ext cx="3276600" cy="609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D85DB8-7ED1-1128-2F62-872AF87FB406}"/>
                </a:ext>
              </a:extLst>
            </p:cNvPr>
            <p:cNvSpPr/>
            <p:nvPr/>
          </p:nvSpPr>
          <p:spPr>
            <a:xfrm>
              <a:off x="5924550" y="6248400"/>
              <a:ext cx="3276600" cy="609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4C2453-2282-201D-552E-5ED9BBB7318F}"/>
                </a:ext>
              </a:extLst>
            </p:cNvPr>
            <p:cNvSpPr/>
            <p:nvPr/>
          </p:nvSpPr>
          <p:spPr>
            <a:xfrm>
              <a:off x="5924550" y="7543801"/>
              <a:ext cx="3276600" cy="609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79B744-AFA5-25AC-AA05-A7FCBC3B672A}"/>
                </a:ext>
              </a:extLst>
            </p:cNvPr>
            <p:cNvSpPr/>
            <p:nvPr/>
          </p:nvSpPr>
          <p:spPr>
            <a:xfrm>
              <a:off x="5924550" y="8839202"/>
              <a:ext cx="3276600" cy="609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597619A-1AF5-C5B2-C1F9-9BC31699B282}"/>
                </a:ext>
              </a:extLst>
            </p:cNvPr>
            <p:cNvSpPr/>
            <p:nvPr/>
          </p:nvSpPr>
          <p:spPr>
            <a:xfrm>
              <a:off x="19050000" y="11125200"/>
              <a:ext cx="3276600" cy="609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1E87878-81C7-8AC6-77B3-BD9A4CA8E6A9}"/>
                </a:ext>
              </a:extLst>
            </p:cNvPr>
            <p:cNvSpPr/>
            <p:nvPr/>
          </p:nvSpPr>
          <p:spPr>
            <a:xfrm>
              <a:off x="9220200" y="10001250"/>
              <a:ext cx="11430000" cy="609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726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A43A-F718-F937-AE45-A44ACCBCE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1506BF-A7C3-3B7D-F607-0D1C5F9A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9289C47-0D3E-92DF-6C30-FA8DFAA91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848A934-33BD-A234-96EA-6107311A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0010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E7DF4EF9-AE97-8904-8D38-DABE1A355129}"/>
              </a:ext>
            </a:extLst>
          </p:cNvPr>
          <p:cNvSpPr txBox="1"/>
          <p:nvPr/>
        </p:nvSpPr>
        <p:spPr>
          <a:xfrm>
            <a:off x="2590800" y="1524000"/>
            <a:ext cx="57912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dirty="0">
                <a:solidFill>
                  <a:srgbClr val="3A3A3A"/>
                </a:solidFill>
                <a:latin typeface="Pretendard SemiBold"/>
              </a:rPr>
              <a:t>목차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BEB728C-E97B-A368-3F95-9B6736CA2C55}"/>
              </a:ext>
            </a:extLst>
          </p:cNvPr>
          <p:cNvGrpSpPr/>
          <p:nvPr/>
        </p:nvGrpSpPr>
        <p:grpSpPr>
          <a:xfrm>
            <a:off x="3595655" y="5059289"/>
            <a:ext cx="8395976" cy="6035675"/>
            <a:chOff x="2069776" y="5035550"/>
            <a:chExt cx="8395976" cy="603567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8E39221-3304-4ED0-7213-463587E42BDF}"/>
                </a:ext>
              </a:extLst>
            </p:cNvPr>
            <p:cNvGrpSpPr/>
            <p:nvPr/>
          </p:nvGrpSpPr>
          <p:grpSpPr>
            <a:xfrm>
              <a:off x="2069776" y="5035550"/>
              <a:ext cx="8395976" cy="673100"/>
              <a:chOff x="3924300" y="6210300"/>
              <a:chExt cx="6642100" cy="673100"/>
            </a:xfrm>
          </p:grpSpPr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2B37C764-BAD0-7129-4F89-FBFA0C3A9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300" y="6210300"/>
                <a:ext cx="1054100" cy="673100"/>
              </a:xfrm>
              <a:prstGeom prst="rect">
                <a:avLst/>
              </a:prstGeom>
            </p:spPr>
          </p:pic>
          <p:sp>
            <p:nvSpPr>
              <p:cNvPr id="54" name="TextBox 11">
                <a:extLst>
                  <a:ext uri="{FF2B5EF4-FFF2-40B4-BE49-F238E27FC236}">
                    <a16:creationId xmlns:a16="http://schemas.microsoft.com/office/drawing/2014/main" id="{3401B762-9647-83A7-C76E-4F3F41D948A5}"/>
                  </a:ext>
                </a:extLst>
              </p:cNvPr>
              <p:cNvSpPr txBox="1"/>
              <p:nvPr/>
            </p:nvSpPr>
            <p:spPr>
              <a:xfrm>
                <a:off x="5346700" y="6223000"/>
                <a:ext cx="5219700" cy="660400"/>
              </a:xfrm>
              <a:prstGeom prst="rect">
                <a:avLst/>
              </a:prstGeom>
            </p:spPr>
            <p:txBody>
              <a:bodyPr lIns="0" tIns="46888" rIns="0" bIns="46888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6000" b="0" i="0" u="none" strike="noStrike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개요</a:t>
                </a:r>
                <a:endParaRPr lang="ko-KR" sz="6000" b="0" i="0" u="none" strike="noStrike" spc="-148" dirty="0">
                  <a:solidFill>
                    <a:srgbClr val="3A3A3A">
                      <a:alpha val="83922"/>
                    </a:srgbClr>
                  </a:solidFill>
                  <a:ea typeface="Pretendard Regular"/>
                </a:endParaRPr>
              </a:p>
            </p:txBody>
          </p:sp>
          <p:sp>
            <p:nvSpPr>
              <p:cNvPr id="55" name="TextBox 12">
                <a:extLst>
                  <a:ext uri="{FF2B5EF4-FFF2-40B4-BE49-F238E27FC236}">
                    <a16:creationId xmlns:a16="http://schemas.microsoft.com/office/drawing/2014/main" id="{C85A4B0B-9AD1-B6AA-AC43-AAD54EDBEDF2}"/>
                  </a:ext>
                </a:extLst>
              </p:cNvPr>
              <p:cNvSpPr txBox="1"/>
              <p:nvPr/>
            </p:nvSpPr>
            <p:spPr>
              <a:xfrm>
                <a:off x="4165600" y="6337300"/>
                <a:ext cx="571500" cy="431800"/>
              </a:xfrm>
              <a:prstGeom prst="rect">
                <a:avLst/>
              </a:prstGeom>
            </p:spPr>
            <p:txBody>
              <a:bodyPr lIns="0" tIns="31011" rIns="0" bIns="31011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" sz="2441" b="1" i="0" u="none" strike="noStrike" spc="122" dirty="0">
                    <a:solidFill>
                      <a:srgbClr val="FFFFFF"/>
                    </a:solidFill>
                    <a:latin typeface="Pretendard Medium"/>
                  </a:rPr>
                  <a:t>01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5EC582C-36BC-DE55-4A11-2DDFEF5D7946}"/>
                </a:ext>
              </a:extLst>
            </p:cNvPr>
            <p:cNvGrpSpPr/>
            <p:nvPr/>
          </p:nvGrpSpPr>
          <p:grpSpPr>
            <a:xfrm>
              <a:off x="2069776" y="6777038"/>
              <a:ext cx="8395976" cy="673100"/>
              <a:chOff x="3924300" y="6210300"/>
              <a:chExt cx="6642100" cy="673100"/>
            </a:xfrm>
          </p:grpSpPr>
          <p:pic>
            <p:nvPicPr>
              <p:cNvPr id="59" name="Picture 10">
                <a:extLst>
                  <a:ext uri="{FF2B5EF4-FFF2-40B4-BE49-F238E27FC236}">
                    <a16:creationId xmlns:a16="http://schemas.microsoft.com/office/drawing/2014/main" id="{D96C06AF-ABAF-0AB4-53E8-B8F09054F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300" y="6210300"/>
                <a:ext cx="1054100" cy="673100"/>
              </a:xfrm>
              <a:prstGeom prst="rect">
                <a:avLst/>
              </a:prstGeom>
            </p:spPr>
          </p:pic>
          <p:sp>
            <p:nvSpPr>
              <p:cNvPr id="60" name="TextBox 11">
                <a:extLst>
                  <a:ext uri="{FF2B5EF4-FFF2-40B4-BE49-F238E27FC236}">
                    <a16:creationId xmlns:a16="http://schemas.microsoft.com/office/drawing/2014/main" id="{09B86C7A-4504-13F7-54FB-A2FF1CB34C94}"/>
                  </a:ext>
                </a:extLst>
              </p:cNvPr>
              <p:cNvSpPr txBox="1"/>
              <p:nvPr/>
            </p:nvSpPr>
            <p:spPr>
              <a:xfrm>
                <a:off x="5346700" y="6223000"/>
                <a:ext cx="5219700" cy="660400"/>
              </a:xfrm>
              <a:prstGeom prst="rect">
                <a:avLst/>
              </a:prstGeom>
            </p:spPr>
            <p:txBody>
              <a:bodyPr lIns="0" tIns="46888" rIns="0" bIns="46888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6000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시스템 구성도</a:t>
                </a:r>
                <a:endParaRPr lang="ko-KR" sz="6000" b="0" i="0" u="none" strike="noStrike" spc="-148" dirty="0">
                  <a:solidFill>
                    <a:srgbClr val="3A3A3A">
                      <a:alpha val="83922"/>
                    </a:srgbClr>
                  </a:solidFill>
                  <a:ea typeface="Pretendard Regular"/>
                </a:endParaRPr>
              </a:p>
            </p:txBody>
          </p:sp>
          <p:sp>
            <p:nvSpPr>
              <p:cNvPr id="61" name="TextBox 12">
                <a:extLst>
                  <a:ext uri="{FF2B5EF4-FFF2-40B4-BE49-F238E27FC236}">
                    <a16:creationId xmlns:a16="http://schemas.microsoft.com/office/drawing/2014/main" id="{B3EC1332-EC93-B570-2844-1F0639E82DD1}"/>
                  </a:ext>
                </a:extLst>
              </p:cNvPr>
              <p:cNvSpPr txBox="1"/>
              <p:nvPr/>
            </p:nvSpPr>
            <p:spPr>
              <a:xfrm>
                <a:off x="4165600" y="6337300"/>
                <a:ext cx="571500" cy="431800"/>
              </a:xfrm>
              <a:prstGeom prst="rect">
                <a:avLst/>
              </a:prstGeom>
            </p:spPr>
            <p:txBody>
              <a:bodyPr lIns="0" tIns="31011" rIns="0" bIns="31011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" sz="2441" b="1" i="0" u="none" strike="noStrike" spc="122" dirty="0">
                    <a:solidFill>
                      <a:srgbClr val="FFFFFF"/>
                    </a:solidFill>
                    <a:latin typeface="Pretendard Medium"/>
                  </a:rPr>
                  <a:t>02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4C88CCB-050B-91B4-4DE2-F4DF0A2E136F}"/>
                </a:ext>
              </a:extLst>
            </p:cNvPr>
            <p:cNvGrpSpPr/>
            <p:nvPr/>
          </p:nvGrpSpPr>
          <p:grpSpPr>
            <a:xfrm>
              <a:off x="2069776" y="8593137"/>
              <a:ext cx="8395976" cy="673100"/>
              <a:chOff x="3924300" y="6210300"/>
              <a:chExt cx="6642100" cy="673100"/>
            </a:xfrm>
          </p:grpSpPr>
          <p:pic>
            <p:nvPicPr>
              <p:cNvPr id="65" name="Picture 10">
                <a:extLst>
                  <a:ext uri="{FF2B5EF4-FFF2-40B4-BE49-F238E27FC236}">
                    <a16:creationId xmlns:a16="http://schemas.microsoft.com/office/drawing/2014/main" id="{BF6E4F6F-B405-EA0A-A2DC-54BC27F53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300" y="6210300"/>
                <a:ext cx="1054100" cy="673100"/>
              </a:xfrm>
              <a:prstGeom prst="rect">
                <a:avLst/>
              </a:prstGeom>
            </p:spPr>
          </p:pic>
          <p:sp>
            <p:nvSpPr>
              <p:cNvPr id="66" name="TextBox 11">
                <a:extLst>
                  <a:ext uri="{FF2B5EF4-FFF2-40B4-BE49-F238E27FC236}">
                    <a16:creationId xmlns:a16="http://schemas.microsoft.com/office/drawing/2014/main" id="{9FA8CC60-D46C-41C1-9D5B-C690BFE096E7}"/>
                  </a:ext>
                </a:extLst>
              </p:cNvPr>
              <p:cNvSpPr txBox="1"/>
              <p:nvPr/>
            </p:nvSpPr>
            <p:spPr>
              <a:xfrm>
                <a:off x="5346700" y="6223000"/>
                <a:ext cx="5219700" cy="660400"/>
              </a:xfrm>
              <a:prstGeom prst="rect">
                <a:avLst/>
              </a:prstGeom>
            </p:spPr>
            <p:txBody>
              <a:bodyPr lIns="0" tIns="46888" rIns="0" bIns="46888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6000" spc="-148" dirty="0" err="1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기능표</a:t>
                </a:r>
                <a:endParaRPr lang="ko-KR" sz="6000" b="0" i="0" u="none" strike="noStrike" spc="-148" dirty="0">
                  <a:solidFill>
                    <a:srgbClr val="3A3A3A">
                      <a:alpha val="83922"/>
                    </a:srgbClr>
                  </a:solidFill>
                  <a:ea typeface="Pretendard Regular"/>
                </a:endParaRPr>
              </a:p>
            </p:txBody>
          </p:sp>
          <p:sp>
            <p:nvSpPr>
              <p:cNvPr id="67" name="TextBox 12">
                <a:extLst>
                  <a:ext uri="{FF2B5EF4-FFF2-40B4-BE49-F238E27FC236}">
                    <a16:creationId xmlns:a16="http://schemas.microsoft.com/office/drawing/2014/main" id="{AD5B5EC2-111D-6028-D4F4-E8FA47E9025F}"/>
                  </a:ext>
                </a:extLst>
              </p:cNvPr>
              <p:cNvSpPr txBox="1"/>
              <p:nvPr/>
            </p:nvSpPr>
            <p:spPr>
              <a:xfrm>
                <a:off x="4165600" y="6337300"/>
                <a:ext cx="571500" cy="431800"/>
              </a:xfrm>
              <a:prstGeom prst="rect">
                <a:avLst/>
              </a:prstGeom>
            </p:spPr>
            <p:txBody>
              <a:bodyPr lIns="0" tIns="31011" rIns="0" bIns="31011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" sz="2441" b="1" i="0" u="none" strike="noStrike" spc="122" dirty="0">
                    <a:solidFill>
                      <a:srgbClr val="FFFFFF"/>
                    </a:solidFill>
                    <a:latin typeface="Pretendard Medium"/>
                  </a:rPr>
                  <a:t>03</a:t>
                </a: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BB4E2C25-FD01-D13B-0F46-004A1E988A38}"/>
                </a:ext>
              </a:extLst>
            </p:cNvPr>
            <p:cNvGrpSpPr/>
            <p:nvPr/>
          </p:nvGrpSpPr>
          <p:grpSpPr>
            <a:xfrm>
              <a:off x="2069776" y="10398125"/>
              <a:ext cx="8395976" cy="673100"/>
              <a:chOff x="3924300" y="6210300"/>
              <a:chExt cx="6642100" cy="673100"/>
            </a:xfrm>
          </p:grpSpPr>
          <p:pic>
            <p:nvPicPr>
              <p:cNvPr id="97" name="Picture 10">
                <a:extLst>
                  <a:ext uri="{FF2B5EF4-FFF2-40B4-BE49-F238E27FC236}">
                    <a16:creationId xmlns:a16="http://schemas.microsoft.com/office/drawing/2014/main" id="{C5A44740-CD36-858B-6C59-E7D6FCCB6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300" y="6210300"/>
                <a:ext cx="1054100" cy="673100"/>
              </a:xfrm>
              <a:prstGeom prst="rect">
                <a:avLst/>
              </a:prstGeom>
            </p:spPr>
          </p:pic>
          <p:sp>
            <p:nvSpPr>
              <p:cNvPr id="98" name="TextBox 11">
                <a:extLst>
                  <a:ext uri="{FF2B5EF4-FFF2-40B4-BE49-F238E27FC236}">
                    <a16:creationId xmlns:a16="http://schemas.microsoft.com/office/drawing/2014/main" id="{3E192C5C-7EE8-8AB4-6D85-4FA45AD0E06C}"/>
                  </a:ext>
                </a:extLst>
              </p:cNvPr>
              <p:cNvSpPr txBox="1"/>
              <p:nvPr/>
            </p:nvSpPr>
            <p:spPr>
              <a:xfrm>
                <a:off x="5346700" y="6223000"/>
                <a:ext cx="5219700" cy="660400"/>
              </a:xfrm>
              <a:prstGeom prst="rect">
                <a:avLst/>
              </a:prstGeom>
            </p:spPr>
            <p:txBody>
              <a:bodyPr lIns="0" tIns="46888" rIns="0" bIns="46888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6000" b="0" i="0" u="none" strike="noStrike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시퀀스 다이어그램</a:t>
                </a:r>
                <a:endParaRPr lang="ko-KR" sz="6000" b="0" i="0" u="none" strike="noStrike" spc="-148" dirty="0">
                  <a:solidFill>
                    <a:srgbClr val="3A3A3A">
                      <a:alpha val="83922"/>
                    </a:srgbClr>
                  </a:solidFill>
                  <a:ea typeface="Pretendard Regular"/>
                </a:endParaRPr>
              </a:p>
            </p:txBody>
          </p:sp>
          <p:sp>
            <p:nvSpPr>
              <p:cNvPr id="99" name="TextBox 12">
                <a:extLst>
                  <a:ext uri="{FF2B5EF4-FFF2-40B4-BE49-F238E27FC236}">
                    <a16:creationId xmlns:a16="http://schemas.microsoft.com/office/drawing/2014/main" id="{E0E5AC2D-07C9-5F4D-D442-DB5124897F1A}"/>
                  </a:ext>
                </a:extLst>
              </p:cNvPr>
              <p:cNvSpPr txBox="1"/>
              <p:nvPr/>
            </p:nvSpPr>
            <p:spPr>
              <a:xfrm>
                <a:off x="4165600" y="6337300"/>
                <a:ext cx="571500" cy="431800"/>
              </a:xfrm>
              <a:prstGeom prst="rect">
                <a:avLst/>
              </a:prstGeom>
            </p:spPr>
            <p:txBody>
              <a:bodyPr lIns="0" tIns="31011" rIns="0" bIns="31011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" sz="2441" b="1" i="0" u="none" strike="noStrike" spc="122" dirty="0">
                    <a:solidFill>
                      <a:srgbClr val="FFFFFF"/>
                    </a:solidFill>
                    <a:latin typeface="Pretendard Medium"/>
                  </a:rPr>
                  <a:t>04</a:t>
                </a:r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07159CD9-81C5-8E95-57AC-B030D93EA318}"/>
              </a:ext>
            </a:extLst>
          </p:cNvPr>
          <p:cNvGrpSpPr/>
          <p:nvPr/>
        </p:nvGrpSpPr>
        <p:grpSpPr>
          <a:xfrm>
            <a:off x="13335000" y="5030862"/>
            <a:ext cx="8395976" cy="6035675"/>
            <a:chOff x="2069776" y="5035550"/>
            <a:chExt cx="8395976" cy="6035675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54D60651-695E-E63A-86F0-291FD40A82ED}"/>
                </a:ext>
              </a:extLst>
            </p:cNvPr>
            <p:cNvGrpSpPr/>
            <p:nvPr/>
          </p:nvGrpSpPr>
          <p:grpSpPr>
            <a:xfrm>
              <a:off x="2069776" y="5035550"/>
              <a:ext cx="8395976" cy="673100"/>
              <a:chOff x="3924300" y="6210300"/>
              <a:chExt cx="6642100" cy="673100"/>
            </a:xfrm>
          </p:grpSpPr>
          <p:pic>
            <p:nvPicPr>
              <p:cNvPr id="149" name="Picture 10">
                <a:extLst>
                  <a:ext uri="{FF2B5EF4-FFF2-40B4-BE49-F238E27FC236}">
                    <a16:creationId xmlns:a16="http://schemas.microsoft.com/office/drawing/2014/main" id="{50FF0B68-D891-A922-A5B6-E10BA2FD6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300" y="6210300"/>
                <a:ext cx="1054100" cy="673100"/>
              </a:xfrm>
              <a:prstGeom prst="rect">
                <a:avLst/>
              </a:prstGeom>
            </p:spPr>
          </p:pic>
          <p:sp>
            <p:nvSpPr>
              <p:cNvPr id="150" name="TextBox 11">
                <a:extLst>
                  <a:ext uri="{FF2B5EF4-FFF2-40B4-BE49-F238E27FC236}">
                    <a16:creationId xmlns:a16="http://schemas.microsoft.com/office/drawing/2014/main" id="{C808AA6F-CC8B-B7CF-B592-9AEAF5C87F8B}"/>
                  </a:ext>
                </a:extLst>
              </p:cNvPr>
              <p:cNvSpPr txBox="1"/>
              <p:nvPr/>
            </p:nvSpPr>
            <p:spPr>
              <a:xfrm>
                <a:off x="5346700" y="6223000"/>
                <a:ext cx="5219700" cy="660400"/>
              </a:xfrm>
              <a:prstGeom prst="rect">
                <a:avLst/>
              </a:prstGeom>
            </p:spPr>
            <p:txBody>
              <a:bodyPr lIns="0" tIns="46888" rIns="0" bIns="46888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6000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DB</a:t>
                </a:r>
                <a:r>
                  <a:rPr lang="ko-KR" altLang="en-US" sz="6000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 설계</a:t>
                </a:r>
                <a:endParaRPr lang="ko-KR" sz="6000" b="0" i="0" u="none" strike="noStrike" spc="-148" dirty="0">
                  <a:solidFill>
                    <a:srgbClr val="3A3A3A">
                      <a:alpha val="83922"/>
                    </a:srgbClr>
                  </a:solidFill>
                  <a:ea typeface="Pretendard Regular"/>
                </a:endParaRPr>
              </a:p>
            </p:txBody>
          </p:sp>
          <p:sp>
            <p:nvSpPr>
              <p:cNvPr id="151" name="TextBox 12">
                <a:extLst>
                  <a:ext uri="{FF2B5EF4-FFF2-40B4-BE49-F238E27FC236}">
                    <a16:creationId xmlns:a16="http://schemas.microsoft.com/office/drawing/2014/main" id="{17A28F18-BC25-E593-EB75-14316CA15E59}"/>
                  </a:ext>
                </a:extLst>
              </p:cNvPr>
              <p:cNvSpPr txBox="1"/>
              <p:nvPr/>
            </p:nvSpPr>
            <p:spPr>
              <a:xfrm>
                <a:off x="4165600" y="6337300"/>
                <a:ext cx="571500" cy="431800"/>
              </a:xfrm>
              <a:prstGeom prst="rect">
                <a:avLst/>
              </a:prstGeom>
            </p:spPr>
            <p:txBody>
              <a:bodyPr lIns="0" tIns="31011" rIns="0" bIns="31011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" sz="2441" b="1" i="0" u="none" strike="noStrike" spc="122" dirty="0">
                    <a:solidFill>
                      <a:srgbClr val="FFFFFF"/>
                    </a:solidFill>
                    <a:latin typeface="Pretendard Medium"/>
                  </a:rPr>
                  <a:t>05</a:t>
                </a: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9BAFDDB-68EA-6EB9-5E82-2E628F87F579}"/>
                </a:ext>
              </a:extLst>
            </p:cNvPr>
            <p:cNvGrpSpPr/>
            <p:nvPr/>
          </p:nvGrpSpPr>
          <p:grpSpPr>
            <a:xfrm>
              <a:off x="2069776" y="6777038"/>
              <a:ext cx="8395976" cy="673100"/>
              <a:chOff x="3924300" y="6210300"/>
              <a:chExt cx="6642100" cy="673100"/>
            </a:xfrm>
          </p:grpSpPr>
          <p:pic>
            <p:nvPicPr>
              <p:cNvPr id="144" name="Picture 10">
                <a:extLst>
                  <a:ext uri="{FF2B5EF4-FFF2-40B4-BE49-F238E27FC236}">
                    <a16:creationId xmlns:a16="http://schemas.microsoft.com/office/drawing/2014/main" id="{DF1FE81A-84F1-ED59-C07C-8C2701B31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300" y="6210300"/>
                <a:ext cx="1054100" cy="673100"/>
              </a:xfrm>
              <a:prstGeom prst="rect">
                <a:avLst/>
              </a:prstGeom>
            </p:spPr>
          </p:pic>
          <p:sp>
            <p:nvSpPr>
              <p:cNvPr id="145" name="TextBox 11">
                <a:extLst>
                  <a:ext uri="{FF2B5EF4-FFF2-40B4-BE49-F238E27FC236}">
                    <a16:creationId xmlns:a16="http://schemas.microsoft.com/office/drawing/2014/main" id="{3B510348-8658-F690-65B2-63C8D5F9F785}"/>
                  </a:ext>
                </a:extLst>
              </p:cNvPr>
              <p:cNvSpPr txBox="1"/>
              <p:nvPr/>
            </p:nvSpPr>
            <p:spPr>
              <a:xfrm>
                <a:off x="5346700" y="6223000"/>
                <a:ext cx="5219700" cy="660400"/>
              </a:xfrm>
              <a:prstGeom prst="rect">
                <a:avLst/>
              </a:prstGeom>
            </p:spPr>
            <p:txBody>
              <a:bodyPr lIns="0" tIns="46888" rIns="0" bIns="46888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en-US" altLang="ko-KR" sz="6000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UI</a:t>
                </a:r>
                <a:r>
                  <a:rPr lang="ko-KR" altLang="en-US" sz="6000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 설계</a:t>
                </a:r>
                <a:endParaRPr lang="ko-KR" sz="6000" b="0" i="0" u="none" strike="noStrike" spc="-148" dirty="0">
                  <a:solidFill>
                    <a:srgbClr val="3A3A3A">
                      <a:alpha val="83922"/>
                    </a:srgbClr>
                  </a:solidFill>
                  <a:ea typeface="Pretendard Regular"/>
                </a:endParaRPr>
              </a:p>
            </p:txBody>
          </p:sp>
          <p:sp>
            <p:nvSpPr>
              <p:cNvPr id="146" name="TextBox 12">
                <a:extLst>
                  <a:ext uri="{FF2B5EF4-FFF2-40B4-BE49-F238E27FC236}">
                    <a16:creationId xmlns:a16="http://schemas.microsoft.com/office/drawing/2014/main" id="{10A23B1F-E0DD-7F20-C8B4-32D9AAE5F131}"/>
                  </a:ext>
                </a:extLst>
              </p:cNvPr>
              <p:cNvSpPr txBox="1"/>
              <p:nvPr/>
            </p:nvSpPr>
            <p:spPr>
              <a:xfrm>
                <a:off x="4165600" y="6337300"/>
                <a:ext cx="571500" cy="431800"/>
              </a:xfrm>
              <a:prstGeom prst="rect">
                <a:avLst/>
              </a:prstGeom>
            </p:spPr>
            <p:txBody>
              <a:bodyPr lIns="0" tIns="31011" rIns="0" bIns="31011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" sz="2441" b="1" spc="122" dirty="0">
                    <a:solidFill>
                      <a:srgbClr val="FFFFFF"/>
                    </a:solidFill>
                    <a:latin typeface="Pretendard Medium"/>
                  </a:rPr>
                  <a:t>06</a:t>
                </a:r>
                <a:endParaRPr lang="en" sz="2441" b="1" i="0" u="none" strike="noStrike" spc="122" dirty="0">
                  <a:solidFill>
                    <a:srgbClr val="FFFFFF"/>
                  </a:solidFill>
                  <a:latin typeface="Pretendard Medium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6302D11-E718-C489-5FC0-3E8615B862FC}"/>
                </a:ext>
              </a:extLst>
            </p:cNvPr>
            <p:cNvGrpSpPr/>
            <p:nvPr/>
          </p:nvGrpSpPr>
          <p:grpSpPr>
            <a:xfrm>
              <a:off x="2069776" y="8593137"/>
              <a:ext cx="8395976" cy="673100"/>
              <a:chOff x="3924300" y="6210300"/>
              <a:chExt cx="6642100" cy="673100"/>
            </a:xfrm>
          </p:grpSpPr>
          <p:pic>
            <p:nvPicPr>
              <p:cNvPr id="139" name="Picture 10">
                <a:extLst>
                  <a:ext uri="{FF2B5EF4-FFF2-40B4-BE49-F238E27FC236}">
                    <a16:creationId xmlns:a16="http://schemas.microsoft.com/office/drawing/2014/main" id="{98E0A4B2-89D4-5C8F-41BA-3936A0F65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300" y="6210300"/>
                <a:ext cx="1054100" cy="673100"/>
              </a:xfrm>
              <a:prstGeom prst="rect">
                <a:avLst/>
              </a:prstGeom>
            </p:spPr>
          </p:pic>
          <p:sp>
            <p:nvSpPr>
              <p:cNvPr id="140" name="TextBox 11">
                <a:extLst>
                  <a:ext uri="{FF2B5EF4-FFF2-40B4-BE49-F238E27FC236}">
                    <a16:creationId xmlns:a16="http://schemas.microsoft.com/office/drawing/2014/main" id="{9BD99308-0AAE-A0CD-72CA-A85FCD70F62E}"/>
                  </a:ext>
                </a:extLst>
              </p:cNvPr>
              <p:cNvSpPr txBox="1"/>
              <p:nvPr/>
            </p:nvSpPr>
            <p:spPr>
              <a:xfrm>
                <a:off x="5346700" y="6223000"/>
                <a:ext cx="5219700" cy="660400"/>
              </a:xfrm>
              <a:prstGeom prst="rect">
                <a:avLst/>
              </a:prstGeom>
            </p:spPr>
            <p:txBody>
              <a:bodyPr lIns="0" tIns="46888" rIns="0" bIns="46888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6000" b="0" i="0" u="none" strike="noStrike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개발환경</a:t>
                </a:r>
                <a:endParaRPr lang="ko-KR" sz="6000" b="0" i="0" u="none" strike="noStrike" spc="-148" dirty="0">
                  <a:solidFill>
                    <a:srgbClr val="3A3A3A">
                      <a:alpha val="83922"/>
                    </a:srgbClr>
                  </a:solidFill>
                  <a:ea typeface="Pretendard Regular"/>
                </a:endParaRPr>
              </a:p>
            </p:txBody>
          </p:sp>
          <p:sp>
            <p:nvSpPr>
              <p:cNvPr id="141" name="TextBox 12">
                <a:extLst>
                  <a:ext uri="{FF2B5EF4-FFF2-40B4-BE49-F238E27FC236}">
                    <a16:creationId xmlns:a16="http://schemas.microsoft.com/office/drawing/2014/main" id="{C879EBF5-4832-4ED7-4781-DED0BC83D7A8}"/>
                  </a:ext>
                </a:extLst>
              </p:cNvPr>
              <p:cNvSpPr txBox="1"/>
              <p:nvPr/>
            </p:nvSpPr>
            <p:spPr>
              <a:xfrm>
                <a:off x="4165600" y="6337300"/>
                <a:ext cx="571500" cy="431800"/>
              </a:xfrm>
              <a:prstGeom prst="rect">
                <a:avLst/>
              </a:prstGeom>
            </p:spPr>
            <p:txBody>
              <a:bodyPr lIns="0" tIns="31011" rIns="0" bIns="31011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" sz="2441" b="1" spc="122" dirty="0">
                    <a:solidFill>
                      <a:srgbClr val="FFFFFF"/>
                    </a:solidFill>
                    <a:latin typeface="Pretendard Medium"/>
                  </a:rPr>
                  <a:t>07</a:t>
                </a:r>
                <a:endParaRPr lang="en" sz="2441" b="1" i="0" u="none" strike="noStrike" spc="122" dirty="0">
                  <a:solidFill>
                    <a:srgbClr val="FFFFFF"/>
                  </a:solidFill>
                  <a:latin typeface="Pretendard Medium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FFBEE2DF-BC97-8E07-3697-8326368A64D7}"/>
                </a:ext>
              </a:extLst>
            </p:cNvPr>
            <p:cNvGrpSpPr/>
            <p:nvPr/>
          </p:nvGrpSpPr>
          <p:grpSpPr>
            <a:xfrm>
              <a:off x="2069776" y="10398125"/>
              <a:ext cx="8395976" cy="673100"/>
              <a:chOff x="3924300" y="6210300"/>
              <a:chExt cx="6642100" cy="673100"/>
            </a:xfrm>
          </p:grpSpPr>
          <p:pic>
            <p:nvPicPr>
              <p:cNvPr id="134" name="Picture 10">
                <a:extLst>
                  <a:ext uri="{FF2B5EF4-FFF2-40B4-BE49-F238E27FC236}">
                    <a16:creationId xmlns:a16="http://schemas.microsoft.com/office/drawing/2014/main" id="{A4C6C435-2BE1-B204-5A29-6A03F054A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300" y="6210300"/>
                <a:ext cx="1054100" cy="673100"/>
              </a:xfrm>
              <a:prstGeom prst="rect">
                <a:avLst/>
              </a:prstGeom>
            </p:spPr>
          </p:pic>
          <p:sp>
            <p:nvSpPr>
              <p:cNvPr id="135" name="TextBox 11">
                <a:extLst>
                  <a:ext uri="{FF2B5EF4-FFF2-40B4-BE49-F238E27FC236}">
                    <a16:creationId xmlns:a16="http://schemas.microsoft.com/office/drawing/2014/main" id="{0B2A845C-28CC-4237-2DFA-ADC16DD1D293}"/>
                  </a:ext>
                </a:extLst>
              </p:cNvPr>
              <p:cNvSpPr txBox="1"/>
              <p:nvPr/>
            </p:nvSpPr>
            <p:spPr>
              <a:xfrm>
                <a:off x="5346700" y="6223000"/>
                <a:ext cx="5219700" cy="660400"/>
              </a:xfrm>
              <a:prstGeom prst="rect">
                <a:avLst/>
              </a:prstGeom>
            </p:spPr>
            <p:txBody>
              <a:bodyPr lIns="0" tIns="46888" rIns="0" bIns="46888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6000" b="0" i="0" u="none" strike="noStrike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개발일정</a:t>
                </a:r>
                <a:r>
                  <a:rPr lang="en-US" altLang="ko-KR" sz="6000" b="0" i="0" u="none" strike="noStrike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/</a:t>
                </a:r>
                <a:r>
                  <a:rPr lang="ko-KR" altLang="en-US" sz="6000" b="0" i="0" u="none" strike="noStrike" spc="-148" dirty="0">
                    <a:solidFill>
                      <a:srgbClr val="3A3A3A">
                        <a:alpha val="83922"/>
                      </a:srgbClr>
                    </a:solidFill>
                    <a:ea typeface="Pretendard Regular"/>
                  </a:rPr>
                  <a:t>향후계획</a:t>
                </a:r>
                <a:endParaRPr lang="ko-KR" sz="6000" b="0" i="0" u="none" strike="noStrike" spc="-148" dirty="0">
                  <a:solidFill>
                    <a:srgbClr val="3A3A3A">
                      <a:alpha val="83922"/>
                    </a:srgbClr>
                  </a:solidFill>
                  <a:ea typeface="Pretendard Regular"/>
                </a:endParaRPr>
              </a:p>
            </p:txBody>
          </p:sp>
          <p:sp>
            <p:nvSpPr>
              <p:cNvPr id="136" name="TextBox 12">
                <a:extLst>
                  <a:ext uri="{FF2B5EF4-FFF2-40B4-BE49-F238E27FC236}">
                    <a16:creationId xmlns:a16="http://schemas.microsoft.com/office/drawing/2014/main" id="{726B1E19-4503-BA88-EC85-004EC0018A3E}"/>
                  </a:ext>
                </a:extLst>
              </p:cNvPr>
              <p:cNvSpPr txBox="1"/>
              <p:nvPr/>
            </p:nvSpPr>
            <p:spPr>
              <a:xfrm>
                <a:off x="4165600" y="6337300"/>
                <a:ext cx="571500" cy="431800"/>
              </a:xfrm>
              <a:prstGeom prst="rect">
                <a:avLst/>
              </a:prstGeom>
            </p:spPr>
            <p:txBody>
              <a:bodyPr lIns="0" tIns="31011" rIns="0" bIns="31011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" sz="2441" b="1" spc="122" dirty="0">
                    <a:solidFill>
                      <a:srgbClr val="FFFFFF"/>
                    </a:solidFill>
                    <a:latin typeface="Pretendard Medium"/>
                  </a:rPr>
                  <a:t>08</a:t>
                </a:r>
                <a:endParaRPr lang="en" sz="2441" b="1" i="0" u="none" strike="noStrike" spc="122" dirty="0">
                  <a:solidFill>
                    <a:srgbClr val="FFFFFF"/>
                  </a:solidFill>
                  <a:latin typeface="Pretendar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2663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76DC-D5BA-8A16-1298-769B53F5D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756FED-4B79-B0C4-0917-6BE59738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E6861F-37B3-9E9C-AB2B-BED3CD424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1B25A23-DDE7-A74A-9BD4-9150D17C76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0010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FF601C34-AE84-AEE7-E010-F67ABD0FEECC}"/>
              </a:ext>
            </a:extLst>
          </p:cNvPr>
          <p:cNvSpPr txBox="1"/>
          <p:nvPr/>
        </p:nvSpPr>
        <p:spPr>
          <a:xfrm>
            <a:off x="1981200" y="1295400"/>
            <a:ext cx="10515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i="0" u="none" strike="noStrike" spc="-404" smtClean="0">
                <a:solidFill>
                  <a:srgbClr val="3A3A3A"/>
                </a:solidFill>
                <a:latin typeface="Pretendard SemiBold"/>
              </a:rPr>
              <a:t>향후계획 및 결론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78332CB-29BA-3E7A-5029-DB326A27B8FE}"/>
              </a:ext>
            </a:extLst>
          </p:cNvPr>
          <p:cNvSpPr txBox="1"/>
          <p:nvPr/>
        </p:nvSpPr>
        <p:spPr>
          <a:xfrm>
            <a:off x="2964712" y="7124698"/>
            <a:ext cx="18732500" cy="990600"/>
          </a:xfrm>
          <a:prstGeom prst="rect">
            <a:avLst/>
          </a:prstGeom>
        </p:spPr>
        <p:txBody>
          <a:bodyPr rtlCol="0" anchor="t"/>
          <a:lstStyle/>
          <a:p>
            <a:pPr marL="685800" lvl="0" indent="-685800">
              <a:lnSpc>
                <a:spcPct val="131970"/>
              </a:lnSpc>
              <a:buFontTx/>
              <a:buChar char="-"/>
            </a:pP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DB, UI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설계 보완</a:t>
            </a:r>
            <a:endParaRPr lang="en-US" altLang="ko-KR" sz="5400" spc="-85" smtClean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685800" indent="-685800">
              <a:lnSpc>
                <a:spcPct val="131970"/>
              </a:lnSpc>
              <a:buFontTx/>
              <a:buChar char="-"/>
            </a:pPr>
            <a:r>
              <a:rPr lang="en-US" altLang="ko-KR" sz="5400" spc="-85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TCP </a:t>
            </a:r>
            <a:r>
              <a:rPr lang="ko-KR" altLang="en-US" sz="5400" spc="-85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통신 방식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학습</a:t>
            </a:r>
            <a:endParaRPr lang="en-US" altLang="ko-KR" sz="5400" spc="-85" smtClean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685800" indent="-685800">
              <a:lnSpc>
                <a:spcPct val="131970"/>
              </a:lnSpc>
              <a:buFontTx/>
              <a:buChar char="-"/>
            </a:pP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구현</a:t>
            </a:r>
            <a:endParaRPr lang="ko-KR" altLang="en-US" sz="5400" spc="-85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131970"/>
              </a:lnSpc>
            </a:pPr>
            <a:endParaRPr lang="en-US" altLang="ko-KR" sz="5400" spc="-85" smtClean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685800" lvl="0" indent="-685800">
              <a:lnSpc>
                <a:spcPct val="131970"/>
              </a:lnSpc>
              <a:buFontTx/>
              <a:buChar char="-"/>
            </a:pPr>
            <a:endParaRPr lang="ko-KR" altLang="en-US" sz="5400" spc="-85" dirty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E04E7A7C-57C2-1EDB-E83E-BB8BDAA1991B}"/>
              </a:ext>
            </a:extLst>
          </p:cNvPr>
          <p:cNvSpPr txBox="1"/>
          <p:nvPr/>
        </p:nvSpPr>
        <p:spPr>
          <a:xfrm>
            <a:off x="2800350" y="9829799"/>
            <a:ext cx="18732500" cy="990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1970"/>
              </a:lnSpc>
            </a:pPr>
            <a:endParaRPr lang="ko-KR" altLang="en-US" sz="5400" spc="-85" dirty="0">
              <a:solidFill>
                <a:srgbClr val="000000">
                  <a:alpha val="74902"/>
                </a:srgbClr>
              </a:solidFill>
              <a:latin typeface="Pretendard Light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8A4136DD-6ACD-78F4-E45F-FF722176E5F2}"/>
              </a:ext>
            </a:extLst>
          </p:cNvPr>
          <p:cNvSpPr txBox="1"/>
          <p:nvPr/>
        </p:nvSpPr>
        <p:spPr>
          <a:xfrm>
            <a:off x="2971800" y="4927304"/>
            <a:ext cx="18732500" cy="990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1970"/>
              </a:lnSpc>
            </a:pPr>
            <a:r>
              <a:rPr lang="en-US" altLang="ko-KR" sz="5400" spc="-85" smtClean="0">
                <a:solidFill>
                  <a:srgbClr val="FF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TCP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통신을 활용한 </a:t>
            </a:r>
            <a:r>
              <a:rPr lang="ko-KR" altLang="en-US" sz="5400" spc="-85" smtClean="0">
                <a:solidFill>
                  <a:srgbClr val="FF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과제</a:t>
            </a:r>
            <a:r>
              <a:rPr lang="en-US" altLang="ko-KR" sz="5400" spc="-85" smtClean="0">
                <a:solidFill>
                  <a:srgbClr val="FF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400" spc="-85" smtClean="0">
                <a:solidFill>
                  <a:srgbClr val="FF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영상재생</a:t>
            </a:r>
            <a:r>
              <a:rPr lang="en-US" altLang="ko-KR" sz="5400" spc="-85" smtClean="0">
                <a:solidFill>
                  <a:srgbClr val="FF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400" spc="-85" smtClean="0">
                <a:solidFill>
                  <a:srgbClr val="FF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채팅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을 핵심으로 하는</a:t>
            </a:r>
            <a:r>
              <a:rPr lang="en-US" altLang="ko-KR" sz="5400" spc="-85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5400" spc="-85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소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규모 </a:t>
            </a:r>
            <a:r>
              <a:rPr lang="en-US" altLang="ko-KR" sz="5400" spc="-85" smtClean="0">
                <a:solidFill>
                  <a:srgbClr val="FF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LMS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 </a:t>
            </a:r>
            <a:endParaRPr lang="ko-KR" altLang="en-US" sz="5400" spc="-85" dirty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98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76DC-D5BA-8A16-1298-769B53F5D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756FED-4B79-B0C4-0917-6BE59738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E6861F-37B3-9E9C-AB2B-BED3CD424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1B25A23-DDE7-A74A-9BD4-9150D17C76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0010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FF601C34-AE84-AEE7-E010-F67ABD0FEECC}"/>
              </a:ext>
            </a:extLst>
          </p:cNvPr>
          <p:cNvSpPr txBox="1"/>
          <p:nvPr/>
        </p:nvSpPr>
        <p:spPr>
          <a:xfrm>
            <a:off x="1981200" y="1295400"/>
            <a:ext cx="10515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i="0" u="none" strike="noStrike" spc="-404" smtClean="0">
                <a:solidFill>
                  <a:srgbClr val="3A3A3A"/>
                </a:solidFill>
                <a:latin typeface="Pretendard SemiBold"/>
              </a:rPr>
              <a:t>역할분담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78332CB-29BA-3E7A-5029-DB326A27B8FE}"/>
              </a:ext>
            </a:extLst>
          </p:cNvPr>
          <p:cNvSpPr txBox="1"/>
          <p:nvPr/>
        </p:nvSpPr>
        <p:spPr>
          <a:xfrm>
            <a:off x="2825750" y="4767816"/>
            <a:ext cx="18732500" cy="5061983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1970"/>
              </a:lnSpc>
            </a:pP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김민상 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: UI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설계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시퀀스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기능 분할 및 인터페이스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, PPT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제작</a:t>
            </a:r>
            <a:endParaRPr lang="en-US" altLang="ko-KR" sz="5400" spc="-85" smtClean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131970"/>
              </a:lnSpc>
            </a:pP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김경연 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: DB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설계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개발환경 및 개발일정 </a:t>
            </a:r>
            <a:endParaRPr lang="en-US" altLang="ko-KR" sz="5400" spc="-85" smtClean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131970"/>
              </a:lnSpc>
            </a:pP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박로사 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: DB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설계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개요 및 시스템 구성도 </a:t>
            </a:r>
            <a:endParaRPr lang="en-US" altLang="ko-KR" sz="5400" spc="-85" smtClean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131970"/>
              </a:lnSpc>
            </a:pP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이영준 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: UI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설계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, PPT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제작</a:t>
            </a:r>
            <a:endParaRPr lang="en-US" altLang="ko-KR" sz="5400" spc="-85" smtClean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131970"/>
              </a:lnSpc>
            </a:pP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공통 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: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기능표</a:t>
            </a:r>
            <a:r>
              <a:rPr lang="en-US" altLang="ko-KR" sz="5400" spc="-85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제작</a:t>
            </a:r>
            <a:r>
              <a:rPr lang="en-US" altLang="ko-KR" sz="5400" spc="-85" smtClean="0">
                <a:solidFill>
                  <a:srgbClr val="000000">
                    <a:alpha val="74902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</a:p>
          <a:p>
            <a:pPr lvl="0">
              <a:lnSpc>
                <a:spcPct val="131970"/>
              </a:lnSpc>
            </a:pPr>
            <a:endParaRPr lang="ko-KR" altLang="en-US" sz="5400" spc="-85" dirty="0">
              <a:solidFill>
                <a:srgbClr val="000000">
                  <a:alpha val="74902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E04E7A7C-57C2-1EDB-E83E-BB8BDAA1991B}"/>
              </a:ext>
            </a:extLst>
          </p:cNvPr>
          <p:cNvSpPr txBox="1"/>
          <p:nvPr/>
        </p:nvSpPr>
        <p:spPr>
          <a:xfrm>
            <a:off x="2800350" y="9829799"/>
            <a:ext cx="18732500" cy="990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1970"/>
              </a:lnSpc>
            </a:pPr>
            <a:endParaRPr lang="ko-KR" altLang="en-US" sz="5400" spc="-85" dirty="0">
              <a:solidFill>
                <a:srgbClr val="000000">
                  <a:alpha val="74902"/>
                </a:srgbClr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794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1CD0F-B29F-749E-1A46-DD5AD1715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28C777-31C1-B519-3BE0-9D288CBF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07743B-7077-AA2D-B55B-F933EC7A9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80C0D2E-C945-8BC9-F59F-D7135D3DCF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69756DD2-5894-DDBB-4A83-10D099956184}"/>
              </a:ext>
            </a:extLst>
          </p:cNvPr>
          <p:cNvSpPr txBox="1"/>
          <p:nvPr/>
        </p:nvSpPr>
        <p:spPr>
          <a:xfrm>
            <a:off x="2216150" y="5562600"/>
            <a:ext cx="19939000" cy="4146550"/>
          </a:xfrm>
          <a:prstGeom prst="rect">
            <a:avLst/>
          </a:prstGeom>
        </p:spPr>
        <p:txBody>
          <a:bodyPr lIns="0" tIns="163688" rIns="0" bIns="163688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5000" b="1" spc="-387" dirty="0">
                <a:solidFill>
                  <a:srgbClr val="3A3A3A"/>
                </a:solidFill>
                <a:ea typeface="Pretendard Regular"/>
              </a:rPr>
              <a:t>Thank you</a:t>
            </a:r>
          </a:p>
          <a:p>
            <a:pPr algn="ctr">
              <a:lnSpc>
                <a:spcPct val="99600"/>
              </a:lnSpc>
            </a:pPr>
            <a:r>
              <a:rPr lang="en-US" altLang="ko-KR" sz="12800" spc="-387" dirty="0">
                <a:solidFill>
                  <a:srgbClr val="538DD2"/>
                </a:solidFill>
                <a:ea typeface="Pretendard ExtraBold"/>
              </a:rPr>
              <a:t>Q / A</a:t>
            </a:r>
            <a:endParaRPr lang="ko-KR" altLang="ko-KR" sz="12800" spc="-387" dirty="0">
              <a:solidFill>
                <a:srgbClr val="538DD2"/>
              </a:solidFill>
              <a:ea typeface="Pretendard ExtraBold"/>
            </a:endParaRPr>
          </a:p>
          <a:p>
            <a:pPr lvl="0" algn="ctr">
              <a:lnSpc>
                <a:spcPct val="99600"/>
              </a:lnSpc>
            </a:pPr>
            <a:endParaRPr lang="en-US" altLang="ko-KR" sz="12800" spc="-387" dirty="0">
              <a:solidFill>
                <a:srgbClr val="3A3A3A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1017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2889A-2875-CF3A-5404-B4B1E27E1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41D593-2A17-5719-4D87-88DAAF57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206FCA5-F194-B2C1-AFE0-98121227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734E56E-CE25-DEFF-5BC0-CC3E561AA76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397F7452-A044-7CE3-F727-765658A0F68B}"/>
              </a:ext>
            </a:extLst>
          </p:cNvPr>
          <p:cNvSpPr txBox="1"/>
          <p:nvPr/>
        </p:nvSpPr>
        <p:spPr>
          <a:xfrm>
            <a:off x="1981200" y="1295400"/>
            <a:ext cx="82169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smtClean="0">
                <a:solidFill>
                  <a:srgbClr val="3A3A3A"/>
                </a:solidFill>
                <a:latin typeface="Pretendard SemiBold"/>
              </a:rPr>
              <a:t>개요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25880" y="3467100"/>
            <a:ext cx="21770340" cy="803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Pretendard Medium" panose="020B0600000101010101" charset="-127"/>
                <a:ea typeface="Pretendard Medium" panose="020B0600000101010101" charset="-127"/>
              </a:rPr>
              <a:t>&lt;</a:t>
            </a:r>
            <a:r>
              <a:rPr lang="ko-KR" altLang="en-US" sz="6000" dirty="0">
                <a:latin typeface="Pretendard Medium" panose="020B0600000101010101" charset="-127"/>
                <a:ea typeface="Pretendard Medium" panose="020B0600000101010101" charset="-127"/>
              </a:rPr>
              <a:t>주제 </a:t>
            </a:r>
            <a:r>
              <a:rPr lang="en-US" altLang="ko-KR" sz="6000" dirty="0">
                <a:latin typeface="Pretendard Medium" panose="020B0600000101010101" charset="-127"/>
                <a:ea typeface="Pretendard Medium" panose="020B0600000101010101" charset="-127"/>
              </a:rPr>
              <a:t>: </a:t>
            </a:r>
            <a:r>
              <a:rPr lang="ko-KR" altLang="en-US" sz="6000" dirty="0">
                <a:latin typeface="Pretendard Medium" panose="020B0600000101010101" charset="-127"/>
                <a:ea typeface="Pretendard Medium" panose="020B0600000101010101" charset="-127"/>
              </a:rPr>
              <a:t>컴퓨터공학과 학생전용 </a:t>
            </a:r>
            <a:r>
              <a:rPr lang="en-US" altLang="ko-KR" sz="6000" dirty="0">
                <a:latin typeface="Pretendard Medium" panose="020B0600000101010101" charset="-127"/>
                <a:ea typeface="Pretendard Medium" panose="020B0600000101010101" charset="-127"/>
              </a:rPr>
              <a:t>LMS&gt;</a:t>
            </a:r>
          </a:p>
          <a:p>
            <a:pPr>
              <a:lnSpc>
                <a:spcPct val="150000"/>
              </a:lnSpc>
            </a:pPr>
            <a:r>
              <a:rPr lang="en-US" altLang="ko-KR" sz="3500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4000" dirty="0"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4000" dirty="0">
                <a:latin typeface="Pretendard Medium" panose="020B0600000101010101" charset="-127"/>
                <a:ea typeface="Pretendard Medium" panose="020B0600000101010101" charset="-127"/>
              </a:rPr>
              <a:t>교수와 학생 간 학습 활동</a:t>
            </a:r>
            <a:r>
              <a:rPr lang="en-US" altLang="ko-KR" sz="4000" dirty="0"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4000" dirty="0">
                <a:latin typeface="Pretendard Medium" panose="020B0600000101010101" charset="-127"/>
                <a:ea typeface="Pretendard Medium" panose="020B0600000101010101" charset="-127"/>
              </a:rPr>
              <a:t>과제 · 강의 영상 · 채팅 등</a:t>
            </a:r>
            <a:r>
              <a:rPr lang="en-US" altLang="ko-KR" sz="4000" dirty="0"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4000" dirty="0">
                <a:latin typeface="Pretendard Medium" panose="020B0600000101010101" charset="-127"/>
                <a:ea typeface="Pretendard Medium" panose="020B0600000101010101" charset="-127"/>
              </a:rPr>
              <a:t>을 관리하는 </a:t>
            </a:r>
            <a:r>
              <a:rPr lang="en-US" altLang="ko-KR" sz="4000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C/S </a:t>
            </a:r>
            <a:r>
              <a:rPr lang="ko-KR" altLang="en-US" sz="4000" dirty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구조기반 데스크톱 학습관리 프로그램</a:t>
            </a:r>
          </a:p>
          <a:p>
            <a:pPr>
              <a:lnSpc>
                <a:spcPct val="150000"/>
              </a:lnSpc>
            </a:pPr>
            <a:endParaRPr lang="en-US" altLang="ko-KR" sz="40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0" dirty="0">
                <a:latin typeface="Pretendard Medium" panose="020B0600000101010101" charset="-127"/>
                <a:ea typeface="Pretendard Medium" panose="020B0600000101010101" charset="-127"/>
              </a:rPr>
              <a:t>&lt;</a:t>
            </a:r>
            <a:r>
              <a:rPr lang="ko-KR" altLang="en-US" sz="6000" dirty="0">
                <a:latin typeface="Pretendard Medium" panose="020B0600000101010101" charset="-127"/>
                <a:ea typeface="Pretendard Medium" panose="020B0600000101010101" charset="-127"/>
              </a:rPr>
              <a:t>기대효과</a:t>
            </a:r>
            <a:r>
              <a:rPr lang="en-US" altLang="ko-KR" sz="6000" dirty="0">
                <a:latin typeface="Pretendard Medium" panose="020B0600000101010101" charset="-127"/>
                <a:ea typeface="Pretendard Medium" panose="020B0600000101010101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교수와 학생 간의 의사소통 효율 증가</a:t>
            </a:r>
            <a:endParaRPr lang="en-US" altLang="ko-KR" sz="50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과제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강의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공지사항을 한 곳에서 통합 관리하여 편의성 향상</a:t>
            </a:r>
            <a:endParaRPr lang="en-US" altLang="ko-KR" sz="50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향후 성적 관리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출석 체크</a:t>
            </a:r>
            <a:r>
              <a:rPr lang="en-US" altLang="ko-KR" sz="50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5000" dirty="0">
                <a:latin typeface="Pretendard Medium" panose="020B0600000101010101" charset="-127"/>
                <a:ea typeface="Pretendard Medium" panose="020B0600000101010101" charset="-127"/>
              </a:rPr>
              <a:t>통계 분석 까지 확장 가능</a:t>
            </a:r>
            <a:endParaRPr lang="en-US" altLang="ko-KR" sz="50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5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2889A-2875-CF3A-5404-B4B1E27E1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41D593-2A17-5719-4D87-88DAAF57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206FCA5-F194-B2C1-AFE0-98121227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734E56E-CE25-DEFF-5BC0-CC3E561AA76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397F7452-A044-7CE3-F727-765658A0F68B}"/>
              </a:ext>
            </a:extLst>
          </p:cNvPr>
          <p:cNvSpPr txBox="1"/>
          <p:nvPr/>
        </p:nvSpPr>
        <p:spPr>
          <a:xfrm>
            <a:off x="1981200" y="1295400"/>
            <a:ext cx="82169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dirty="0">
                <a:solidFill>
                  <a:srgbClr val="3A3A3A"/>
                </a:solidFill>
                <a:latin typeface="Pretendard SemiBold"/>
              </a:rPr>
              <a:t>시스템 구성도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 descr="도표, 텍스트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47CC8E-4BE2-D6AF-C3DA-427CC0B686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2" t="20118" b="12739"/>
          <a:stretch/>
        </p:blipFill>
        <p:spPr>
          <a:xfrm>
            <a:off x="2114550" y="3086100"/>
            <a:ext cx="20193000" cy="92099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68607" y="8915400"/>
            <a:ext cx="758537" cy="159823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565" y="4876800"/>
            <a:ext cx="755970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7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CF4BC-1801-05F1-E26E-F2824F8F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774173-7425-1F4A-CCC1-BD2CB643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DEBE04-04E6-B68E-A1B7-EDA147FD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917C1C9-EFD6-0449-C4E4-19225FBD83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6EFF946D-DEEB-2BC4-0790-3F3FFB0E23BB}"/>
              </a:ext>
            </a:extLst>
          </p:cNvPr>
          <p:cNvSpPr txBox="1"/>
          <p:nvPr/>
        </p:nvSpPr>
        <p:spPr>
          <a:xfrm>
            <a:off x="1981200" y="1295400"/>
            <a:ext cx="82169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i="0" u="none" strike="noStrike" spc="-404" dirty="0" err="1">
                <a:solidFill>
                  <a:srgbClr val="3A3A3A"/>
                </a:solidFill>
                <a:latin typeface="Pretendard SemiBold"/>
              </a:rPr>
              <a:t>기능표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24" y="3695700"/>
            <a:ext cx="20055051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7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CF4BC-1801-05F1-E26E-F2824F8F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774173-7425-1F4A-CCC1-BD2CB643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DEBE04-04E6-B68E-A1B7-EDA147FD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917C1C9-EFD6-0449-C4E4-19225FBD83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9150" y="685800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6EFF946D-DEEB-2BC4-0790-3F3FFB0E23BB}"/>
              </a:ext>
            </a:extLst>
          </p:cNvPr>
          <p:cNvSpPr txBox="1"/>
          <p:nvPr/>
        </p:nvSpPr>
        <p:spPr>
          <a:xfrm>
            <a:off x="1676400" y="854225"/>
            <a:ext cx="13182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b="1" i="0" u="none" strike="noStrike" spc="-404" smtClean="0">
                <a:solidFill>
                  <a:srgbClr val="3A3A3A"/>
                </a:solidFill>
                <a:latin typeface="Pretendard SemiBold"/>
              </a:rPr>
              <a:t>기능 분할</a:t>
            </a:r>
            <a:r>
              <a:rPr lang="en-US" altLang="ko-KR" sz="6000" b="1" i="0" u="none" strike="noStrike" spc="-404" smtClean="0">
                <a:solidFill>
                  <a:srgbClr val="3A3A3A"/>
                </a:solidFill>
                <a:latin typeface="Pretendard SemiBold"/>
              </a:rPr>
              <a:t>, </a:t>
            </a:r>
            <a:r>
              <a:rPr lang="ko-KR" altLang="en-US" sz="6000" b="1" i="0" u="none" strike="noStrike" spc="-404" smtClean="0">
                <a:solidFill>
                  <a:srgbClr val="3A3A3A"/>
                </a:solidFill>
                <a:latin typeface="Pretendard SemiBold"/>
              </a:rPr>
              <a:t>인터페이스</a:t>
            </a:r>
            <a:endParaRPr lang="en" sz="60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286000"/>
            <a:ext cx="18897600" cy="104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0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1A893-17DD-8CE3-FF4D-E54F4367E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D19EED-507C-84B4-103C-58527704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989050-55EF-585A-9DEA-92D5BCF9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150462-03CF-CB7B-F21B-04031C543F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76300" y="727075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6A629AEC-239A-A092-16B6-F0E99DDF1F28}"/>
              </a:ext>
            </a:extLst>
          </p:cNvPr>
          <p:cNvSpPr txBox="1"/>
          <p:nvPr/>
        </p:nvSpPr>
        <p:spPr>
          <a:xfrm>
            <a:off x="1981200" y="1295400"/>
            <a:ext cx="10287000" cy="19050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smtClean="0">
                <a:solidFill>
                  <a:srgbClr val="3A3A3A"/>
                </a:solidFill>
                <a:latin typeface="Pretendard SemiBold"/>
              </a:rPr>
              <a:t>시퀀스 다이어그램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36B7D-D57B-7EF9-735D-4D53662CD1FD}"/>
              </a:ext>
            </a:extLst>
          </p:cNvPr>
          <p:cNvSpPr txBox="1"/>
          <p:nvPr/>
        </p:nvSpPr>
        <p:spPr>
          <a:xfrm>
            <a:off x="1981200" y="2974606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파일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(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과제</a:t>
            </a: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)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 전송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198" y="3200400"/>
            <a:ext cx="8180903" cy="969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7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1A893-17DD-8CE3-FF4D-E54F4367E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D19EED-507C-84B4-103C-58527704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989050-55EF-585A-9DEA-92D5BCF9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150462-03CF-CB7B-F21B-04031C543F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76300" y="727075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6A629AEC-239A-A092-16B6-F0E99DDF1F28}"/>
              </a:ext>
            </a:extLst>
          </p:cNvPr>
          <p:cNvSpPr txBox="1"/>
          <p:nvPr/>
        </p:nvSpPr>
        <p:spPr>
          <a:xfrm>
            <a:off x="1981200" y="1295400"/>
            <a:ext cx="10287000" cy="19050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smtClean="0">
                <a:solidFill>
                  <a:srgbClr val="3A3A3A"/>
                </a:solidFill>
                <a:latin typeface="Pretendard SemiBold"/>
              </a:rPr>
              <a:t>시퀀스 다이어그램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36B7D-D57B-7EF9-735D-4D53662CD1FD}"/>
              </a:ext>
            </a:extLst>
          </p:cNvPr>
          <p:cNvSpPr txBox="1"/>
          <p:nvPr/>
        </p:nvSpPr>
        <p:spPr>
          <a:xfrm>
            <a:off x="1981200" y="2974606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영상 재생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813" y="3658117"/>
            <a:ext cx="10947991" cy="855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2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1A893-17DD-8CE3-FF4D-E54F4367E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D19EED-507C-84B4-103C-58527704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989050-55EF-585A-9DEA-92D5BCF9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3" y="304800"/>
            <a:ext cx="23437274" cy="13188950"/>
          </a:xfrm>
          <a:prstGeom prst="rect">
            <a:avLst/>
          </a:prstGeom>
          <a:effectLst>
            <a:outerShdw blurRad="1755592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150462-03CF-CB7B-F21B-04031C543F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76300" y="727075"/>
            <a:ext cx="22783800" cy="12344400"/>
          </a:xfrm>
          <a:prstGeom prst="rect">
            <a:avLst/>
          </a:prstGeom>
          <a:effectLst>
            <a:outerShdw blurRad="1514931" dir="2700000">
              <a:srgbClr val="2C2C2C">
                <a:alpha val="17000"/>
              </a:srgbClr>
            </a:outerShdw>
          </a:effec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6A629AEC-239A-A092-16B6-F0E99DDF1F28}"/>
              </a:ext>
            </a:extLst>
          </p:cNvPr>
          <p:cNvSpPr txBox="1"/>
          <p:nvPr/>
        </p:nvSpPr>
        <p:spPr>
          <a:xfrm>
            <a:off x="1981200" y="1295400"/>
            <a:ext cx="10287000" cy="19050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103" b="1" spc="-404" smtClean="0">
                <a:solidFill>
                  <a:srgbClr val="3A3A3A"/>
                </a:solidFill>
                <a:latin typeface="Pretendard SemiBold"/>
              </a:rPr>
              <a:t>시퀀스 다이어그램</a:t>
            </a:r>
            <a:endParaRPr lang="en" sz="10103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36B7D-D57B-7EF9-735D-4D53662CD1FD}"/>
              </a:ext>
            </a:extLst>
          </p:cNvPr>
          <p:cNvSpPr txBox="1"/>
          <p:nvPr/>
        </p:nvSpPr>
        <p:spPr>
          <a:xfrm>
            <a:off x="1981200" y="2974606"/>
            <a:ext cx="4038600" cy="1790700"/>
          </a:xfrm>
          <a:prstGeom prst="rect">
            <a:avLst/>
          </a:prstGeom>
        </p:spPr>
        <p:txBody>
          <a:bodyPr lIns="0" tIns="128312" rIns="0" bIns="128312" rtlCol="0" anchor="ctr"/>
          <a:lstStyle/>
          <a:p>
            <a:pPr lvl="0">
              <a:lnSpc>
                <a:spcPct val="99600"/>
              </a:lnSpc>
            </a:pPr>
            <a:r>
              <a:rPr lang="en-US" altLang="ko-KR" sz="4800" b="1" spc="-404" smtClean="0">
                <a:solidFill>
                  <a:srgbClr val="3A3A3A"/>
                </a:solidFill>
                <a:latin typeface="Pretendard SemiBold"/>
              </a:rPr>
              <a:t>1 : 1 </a:t>
            </a:r>
            <a:r>
              <a:rPr lang="ko-KR" altLang="en-US" sz="4800" b="1" spc="-404" smtClean="0">
                <a:solidFill>
                  <a:srgbClr val="3A3A3A"/>
                </a:solidFill>
                <a:latin typeface="Pretendard SemiBold"/>
              </a:rPr>
              <a:t>채팅</a:t>
            </a:r>
            <a:endParaRPr lang="en" sz="4800" b="1" i="0" u="none" strike="noStrike" spc="-404" dirty="0">
              <a:solidFill>
                <a:srgbClr val="3A3A3A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622675"/>
            <a:ext cx="11534899" cy="81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0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313</Words>
  <Application>Microsoft Office PowerPoint</Application>
  <PresentationFormat>사용자 지정</PresentationFormat>
  <Paragraphs>92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Pretendard ExtraBold</vt:lpstr>
      <vt:lpstr>Pretendard Light</vt:lpstr>
      <vt:lpstr>Arial</vt:lpstr>
      <vt:lpstr>Pretendard Medium</vt:lpstr>
      <vt:lpstr>Calibri</vt:lpstr>
      <vt:lpstr>Pretendard Regular</vt:lpstr>
      <vt:lpstr>Pretendard SemiBold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MinSang</cp:lastModifiedBy>
  <cp:revision>25</cp:revision>
  <dcterms:created xsi:type="dcterms:W3CDTF">2006-08-16T00:00:00Z</dcterms:created>
  <dcterms:modified xsi:type="dcterms:W3CDTF">2025-11-12T05:23:04Z</dcterms:modified>
</cp:coreProperties>
</file>